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1" r:id="rId1"/>
  </p:sldMasterIdLst>
  <p:notesMasterIdLst>
    <p:notesMasterId r:id="rId17"/>
  </p:notesMasterIdLst>
  <p:sldIdLst>
    <p:sldId id="256" r:id="rId2"/>
    <p:sldId id="262" r:id="rId3"/>
    <p:sldId id="264" r:id="rId4"/>
    <p:sldId id="263" r:id="rId5"/>
    <p:sldId id="265" r:id="rId6"/>
    <p:sldId id="277" r:id="rId7"/>
    <p:sldId id="278" r:id="rId8"/>
    <p:sldId id="279" r:id="rId9"/>
    <p:sldId id="280" r:id="rId10"/>
    <p:sldId id="281" r:id="rId11"/>
    <p:sldId id="282" r:id="rId12"/>
    <p:sldId id="283" r:id="rId13"/>
    <p:sldId id="284" r:id="rId14"/>
    <p:sldId id="260" r:id="rId15"/>
    <p:sldId id="276" r:id="rId16"/>
  </p:sldIdLst>
  <p:sldSz cx="9144000" cy="5143500" type="screen16x9"/>
  <p:notesSz cx="6858000" cy="9144000"/>
  <p:embeddedFontLst>
    <p:embeddedFont>
      <p:font typeface="Josefin Sans" pitchFamily="2" charset="77"/>
      <p:regular r:id="rId18"/>
      <p:bold r:id="rId19"/>
      <p:italic r:id="rId20"/>
      <p:boldItalic r:id="rId21"/>
    </p:embeddedFont>
    <p:embeddedFont>
      <p:font typeface="JOSEFIN SANS SEMIBOLD" pitchFamily="2" charset="77"/>
      <p:regular r:id="rId22"/>
      <p:bold r:id="rId23"/>
      <p:italic r:id="rId24"/>
      <p:boldItalic r:id="rId25"/>
    </p:embeddedFont>
    <p:embeddedFont>
      <p:font typeface="Lato" panose="020F0502020204030203" pitchFamily="34" charset="0"/>
      <p:regular r:id="rId26"/>
      <p:bold r:id="rId27"/>
      <p:italic r:id="rId28"/>
      <p:boldItalic r:id="rId29"/>
    </p:embeddedFont>
    <p:embeddedFont>
      <p:font typeface="Montserrat" pitchFamily="2" charset="77"/>
      <p:regular r:id="rId30"/>
      <p:bold r:id="rId31"/>
    </p:embeddedFont>
    <p:embeddedFont>
      <p:font typeface="Montserrat ExtraLight" pitchFamily="2" charset="77"/>
      <p:regular r:id="rId32"/>
    </p:embeddedFont>
    <p:embeddedFont>
      <p:font typeface="Montserrat Light" pitchFamily="2" charset="77"/>
      <p:regular r:id="rId33"/>
    </p:embeddedFont>
    <p:embeddedFont>
      <p:font typeface="Raleway" pitchFamily="2" charset="77"/>
      <p:regular r:id="rId34"/>
      <p:bold r:id="rId35"/>
      <p:italic r:id="rId36"/>
      <p:boldItalic r:id="rId37"/>
    </p:embeddedFont>
    <p:embeddedFont>
      <p:font typeface="Source Sans Pro" panose="020B0503030403020204" pitchFamily="34" charset="0"/>
      <p:regular r:id="rId38"/>
      <p:bold r:id="rId39"/>
      <p:italic r:id="rId40"/>
      <p:boldItalic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Présentation" id="{E4CB01AF-5982-1444-9FCE-F4250AC4FA74}">
          <p14:sldIdLst>
            <p14:sldId id="256"/>
          </p14:sldIdLst>
        </p14:section>
        <p14:section name="Exploration des données" id="{C2A9FBFC-9F1A-E64A-9424-C5B557843CC8}">
          <p14:sldIdLst>
            <p14:sldId id="262"/>
          </p14:sldIdLst>
        </p14:section>
        <p14:section name="Préparation des données" id="{76C40CDD-EF8E-1C47-8E98-E9F2C64A0DAB}">
          <p14:sldIdLst>
            <p14:sldId id="264"/>
          </p14:sldIdLst>
        </p14:section>
        <p14:section name="RGPD et anonymisation" id="{38CB28C8-9E93-D249-AEEF-4D48301F5CE2}">
          <p14:sldIdLst>
            <p14:sldId id="263"/>
            <p14:sldId id="265"/>
          </p14:sldIdLst>
        </p14:section>
        <p14:section name="Visualisation et index d'égalité" id="{2DCE639D-467F-BE4C-B8AF-46AF0F59FCA2}">
          <p14:sldIdLst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60"/>
            <p14:sldId id="27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04055"/>
    <a:srgbClr val="C7485E"/>
    <a:srgbClr val="FD5C77"/>
    <a:srgbClr val="FFDDE2"/>
    <a:srgbClr val="E977CA"/>
    <a:srgbClr val="9559B1"/>
    <a:srgbClr val="FD7C47"/>
    <a:srgbClr val="40A576"/>
    <a:srgbClr val="73C0DF"/>
    <a:srgbClr val="ED5C5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771"/>
    <p:restoredTop sz="89575"/>
  </p:normalViewPr>
  <p:slideViewPr>
    <p:cSldViewPr snapToGrid="0">
      <p:cViewPr>
        <p:scale>
          <a:sx n="158" d="100"/>
          <a:sy n="158" d="100"/>
        </p:scale>
        <p:origin x="816" y="5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9" Type="http://schemas.openxmlformats.org/officeDocument/2006/relationships/font" Target="fonts/font22.fntdata"/><Relationship Id="rId21" Type="http://schemas.openxmlformats.org/officeDocument/2006/relationships/font" Target="fonts/font4.fntdata"/><Relationship Id="rId34" Type="http://schemas.openxmlformats.org/officeDocument/2006/relationships/font" Target="fonts/font17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font" Target="fonts/font15.fntdata"/><Relationship Id="rId37" Type="http://schemas.openxmlformats.org/officeDocument/2006/relationships/font" Target="fonts/font20.fntdata"/><Relationship Id="rId40" Type="http://schemas.openxmlformats.org/officeDocument/2006/relationships/font" Target="fonts/font23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36" Type="http://schemas.openxmlformats.org/officeDocument/2006/relationships/font" Target="fonts/font19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font" Target="fonts/font18.fntdata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font" Target="fonts/font16.fntdata"/><Relationship Id="rId38" Type="http://schemas.openxmlformats.org/officeDocument/2006/relationships/font" Target="fonts/font21.fntdata"/><Relationship Id="rId20" Type="http://schemas.openxmlformats.org/officeDocument/2006/relationships/font" Target="fonts/font3.fntdata"/><Relationship Id="rId41" Type="http://schemas.openxmlformats.org/officeDocument/2006/relationships/font" Target="fonts/font2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cec200a07a_1_0:notes"/>
          <p:cNvSpPr txBox="1">
            <a:spLocks noGrp="1"/>
          </p:cNvSpPr>
          <p:nvPr>
            <p:ph type="body" idx="1"/>
          </p:nvPr>
        </p:nvSpPr>
        <p:spPr>
          <a:xfrm>
            <a:off x="685800" y="4343409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gcec200a07a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>
          <a:extLst>
            <a:ext uri="{FF2B5EF4-FFF2-40B4-BE49-F238E27FC236}">
              <a16:creationId xmlns:a16="http://schemas.microsoft.com/office/drawing/2014/main" id="{0CFA911A-E5E5-9B23-A847-EACE01AF09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cec200a07a_1_7:notes">
            <a:extLst>
              <a:ext uri="{FF2B5EF4-FFF2-40B4-BE49-F238E27FC236}">
                <a16:creationId xmlns:a16="http://schemas.microsoft.com/office/drawing/2014/main" id="{1722F75B-4EBE-8DA6-E844-C4CE671669C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2" name="Google Shape;112;gcec200a07a_1_7:notes">
            <a:extLst>
              <a:ext uri="{FF2B5EF4-FFF2-40B4-BE49-F238E27FC236}">
                <a16:creationId xmlns:a16="http://schemas.microsoft.com/office/drawing/2014/main" id="{9053BDA3-E482-461D-5A4C-B576932E21A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 dirty="0"/>
          </a:p>
        </p:txBody>
      </p:sp>
      <p:sp>
        <p:nvSpPr>
          <p:cNvPr id="113" name="Google Shape;113;gcec200a07a_1_7:notes">
            <a:extLst>
              <a:ext uri="{FF2B5EF4-FFF2-40B4-BE49-F238E27FC236}">
                <a16:creationId xmlns:a16="http://schemas.microsoft.com/office/drawing/2014/main" id="{A8661F4D-14FC-AA08-91CF-91E1E67F34D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4" y="8685225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416386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489941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231187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315350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cec200a07a_1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8" name="Google Shape;278;gcec200a07a_1_106:notes"/>
          <p:cNvSpPr txBox="1">
            <a:spLocks noGrp="1"/>
          </p:cNvSpPr>
          <p:nvPr>
            <p:ph type="body" idx="1"/>
          </p:nvPr>
        </p:nvSpPr>
        <p:spPr>
          <a:xfrm>
            <a:off x="685800" y="434340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gcec200a07a_1_106:notes"/>
          <p:cNvSpPr txBox="1">
            <a:spLocks noGrp="1"/>
          </p:cNvSpPr>
          <p:nvPr>
            <p:ph type="sldNum" idx="12"/>
          </p:nvPr>
        </p:nvSpPr>
        <p:spPr>
          <a:xfrm>
            <a:off x="3884614" y="8685225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14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>
          <a:extLst>
            <a:ext uri="{FF2B5EF4-FFF2-40B4-BE49-F238E27FC236}">
              <a16:creationId xmlns:a16="http://schemas.microsoft.com/office/drawing/2014/main" id="{B6CAEF5C-FFCC-C496-A4C6-8D7E2482C8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cec200a07a_1_0:notes">
            <a:extLst>
              <a:ext uri="{FF2B5EF4-FFF2-40B4-BE49-F238E27FC236}">
                <a16:creationId xmlns:a16="http://schemas.microsoft.com/office/drawing/2014/main" id="{003C938D-B037-A15C-FC38-7F1BD3EE371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9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gcec200a07a_1_0:notes">
            <a:extLst>
              <a:ext uri="{FF2B5EF4-FFF2-40B4-BE49-F238E27FC236}">
                <a16:creationId xmlns:a16="http://schemas.microsoft.com/office/drawing/2014/main" id="{BCB08C80-13EB-B0E6-0C23-CDAB4C677AE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176307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" name="Google Shape;77;p11"/>
          <p:cNvSpPr txBox="1">
            <a:spLocks noGrp="1"/>
          </p:cNvSpPr>
          <p:nvPr>
            <p:ph type="title" hasCustomPrompt="1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uverture de partie">
  <p:cSld name="Ouverture de partie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/>
          <p:nvPr/>
        </p:nvSpPr>
        <p:spPr>
          <a:xfrm>
            <a:off x="2036" y="2305979"/>
            <a:ext cx="9141900" cy="2837700"/>
          </a:xfrm>
          <a:prstGeom prst="rect">
            <a:avLst/>
          </a:prstGeom>
          <a:solidFill>
            <a:srgbClr val="00338E"/>
          </a:solidFill>
          <a:ln>
            <a:noFill/>
          </a:ln>
        </p:spPr>
        <p:txBody>
          <a:bodyPr spcFirstLastPara="1" wrap="square" lIns="72850" tIns="36425" rIns="72850" bIns="36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" name="Google Shape;84;p13"/>
          <p:cNvSpPr txBox="1"/>
          <p:nvPr/>
        </p:nvSpPr>
        <p:spPr>
          <a:xfrm>
            <a:off x="8736896" y="4927575"/>
            <a:ext cx="368700" cy="1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z="1000" b="0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‹N°›</a:t>
            </a:fld>
            <a:endParaRPr sz="1000" b="0" i="0" u="none" strike="noStrike" cap="none">
              <a:solidFill>
                <a:schemeClr val="accen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85" name="Google Shape;85;p13"/>
          <p:cNvSpPr/>
          <p:nvPr/>
        </p:nvSpPr>
        <p:spPr>
          <a:xfrm>
            <a:off x="8938320" y="4880550"/>
            <a:ext cx="205800" cy="30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72850" tIns="36425" rIns="72850" bIns="36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13"/>
          <p:cNvSpPr/>
          <p:nvPr/>
        </p:nvSpPr>
        <p:spPr>
          <a:xfrm>
            <a:off x="397123" y="1184039"/>
            <a:ext cx="594600" cy="30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72850" tIns="36425" rIns="72850" bIns="36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Google Shape;87;p13"/>
          <p:cNvSpPr txBox="1">
            <a:spLocks noGrp="1"/>
          </p:cNvSpPr>
          <p:nvPr>
            <p:ph type="body" idx="1"/>
          </p:nvPr>
        </p:nvSpPr>
        <p:spPr>
          <a:xfrm>
            <a:off x="307851" y="1206073"/>
            <a:ext cx="3755400" cy="46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t" anchorCtr="0">
            <a:normAutofit/>
          </a:bodyPr>
          <a:lstStyle>
            <a:lvl1pPr marL="457200" marR="0" lvl="0" indent="-228600" algn="l" rtl="0">
              <a:spcBef>
                <a:spcPts val="900"/>
              </a:spcBef>
              <a:spcAft>
                <a:spcPts val="0"/>
              </a:spcAft>
              <a:buClr>
                <a:schemeClr val="accent2"/>
              </a:buClr>
              <a:buSzPts val="4500"/>
              <a:buFont typeface="Arial"/>
              <a:buNone/>
              <a:defRPr sz="4500" b="0" i="0" u="none" strike="noStrike" cap="none">
                <a:solidFill>
                  <a:schemeClr val="accen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228600" algn="l" rtl="0"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4500"/>
              <a:buFont typeface="Arial"/>
              <a:buNone/>
              <a:defRPr sz="4500" b="0" i="0" u="none" strike="noStrike" cap="none">
                <a:solidFill>
                  <a:schemeClr val="accen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228600" algn="l" rtl="0"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4500"/>
              <a:buFont typeface="Arial"/>
              <a:buNone/>
              <a:defRPr sz="4500" b="0" i="0" u="none" strike="noStrike" cap="none">
                <a:solidFill>
                  <a:schemeClr val="accen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228600" algn="l" rtl="0"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4500"/>
              <a:buFont typeface="Arial"/>
              <a:buNone/>
              <a:defRPr sz="4500" b="0" i="0" u="none" strike="noStrike" cap="none">
                <a:solidFill>
                  <a:schemeClr val="accen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228600" algn="l" rtl="0"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4500"/>
              <a:buFont typeface="Arial"/>
              <a:buNone/>
              <a:defRPr sz="4500" b="0" i="0" u="none" strike="noStrike" cap="none">
                <a:solidFill>
                  <a:schemeClr val="accen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body" idx="2"/>
          </p:nvPr>
        </p:nvSpPr>
        <p:spPr>
          <a:xfrm>
            <a:off x="291559" y="1598249"/>
            <a:ext cx="3771600" cy="6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t" anchorCtr="0">
            <a:normAutofit/>
          </a:bodyPr>
          <a:lstStyle>
            <a:lvl1pPr marL="457200" marR="0" lvl="0" indent="-228600" algn="l" rtl="0">
              <a:spcBef>
                <a:spcPts val="900"/>
              </a:spcBef>
              <a:spcAft>
                <a:spcPts val="0"/>
              </a:spcAft>
              <a:buClr>
                <a:schemeClr val="accent2"/>
              </a:buClr>
              <a:buSzPts val="4500"/>
              <a:buFont typeface="Arial"/>
              <a:buNone/>
              <a:defRPr sz="4500" b="0" i="0" u="none" strike="noStrike" cap="none">
                <a:solidFill>
                  <a:schemeClr val="accen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228600" algn="l" rtl="0"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4500"/>
              <a:buFont typeface="Arial"/>
              <a:buNone/>
              <a:defRPr sz="4500" b="0" i="0" u="none" strike="noStrike" cap="none">
                <a:solidFill>
                  <a:schemeClr val="accen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228600" algn="l" rtl="0"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4500"/>
              <a:buFont typeface="Arial"/>
              <a:buNone/>
              <a:defRPr sz="4500" b="0" i="0" u="none" strike="noStrike" cap="none">
                <a:solidFill>
                  <a:schemeClr val="accen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228600" algn="l" rtl="0"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4500"/>
              <a:buFont typeface="Arial"/>
              <a:buNone/>
              <a:defRPr sz="4500" b="0" i="0" u="none" strike="noStrike" cap="none">
                <a:solidFill>
                  <a:schemeClr val="accen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228600" algn="l" rtl="0"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4500"/>
              <a:buFont typeface="Arial"/>
              <a:buNone/>
              <a:defRPr sz="4500" b="0" i="0" u="none" strike="noStrike" cap="none">
                <a:solidFill>
                  <a:schemeClr val="accen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body" idx="3"/>
          </p:nvPr>
        </p:nvSpPr>
        <p:spPr>
          <a:xfrm>
            <a:off x="299705" y="2413617"/>
            <a:ext cx="4081200" cy="3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t" anchorCtr="0">
            <a:normAutofit/>
          </a:bodyPr>
          <a:lstStyle>
            <a:lvl1pPr marL="457200" marR="0" lvl="0" indent="-228600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228600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228600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228600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228600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ge vierge">
  <p:cSld name="Page vierge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 txBox="1">
            <a:spLocks noGrp="1"/>
          </p:cNvSpPr>
          <p:nvPr>
            <p:ph type="body" idx="1"/>
          </p:nvPr>
        </p:nvSpPr>
        <p:spPr>
          <a:xfrm>
            <a:off x="379623" y="750989"/>
            <a:ext cx="2992500" cy="2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t" anchorCtr="0">
            <a:normAutofit/>
          </a:bodyPr>
          <a:lstStyle>
            <a:lvl1pPr marL="457200" marR="0" lvl="0" indent="-228600" algn="l" rtl="0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accen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228600" algn="l" rtl="0"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accen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228600" algn="l" rtl="0"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accen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228600" algn="l" rtl="0"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accen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228600" algn="l" rtl="0"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accen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2" name="Google Shape;92;p14"/>
          <p:cNvSpPr txBox="1">
            <a:spLocks noGrp="1"/>
          </p:cNvSpPr>
          <p:nvPr>
            <p:ph type="body" idx="2"/>
          </p:nvPr>
        </p:nvSpPr>
        <p:spPr>
          <a:xfrm>
            <a:off x="379623" y="550684"/>
            <a:ext cx="2992500" cy="2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t" anchorCtr="0">
            <a:normAutofit/>
          </a:bodyPr>
          <a:lstStyle>
            <a:lvl1pPr marL="457200" marR="0" lvl="0" indent="-228600" algn="l" rtl="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accen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228600" algn="l" rtl="0"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accen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228600" algn="l" rtl="0"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accen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228600" algn="l" rtl="0"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accen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228600" algn="l" rtl="0"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accen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3" name="Google Shape;93;p14"/>
          <p:cNvSpPr/>
          <p:nvPr/>
        </p:nvSpPr>
        <p:spPr>
          <a:xfrm>
            <a:off x="-1" y="0"/>
            <a:ext cx="9144000" cy="85800"/>
          </a:xfrm>
          <a:prstGeom prst="rect">
            <a:avLst/>
          </a:prstGeom>
          <a:solidFill>
            <a:srgbClr val="00338E"/>
          </a:solidFill>
          <a:ln>
            <a:noFill/>
          </a:ln>
        </p:spPr>
        <p:txBody>
          <a:bodyPr spcFirstLastPara="1" wrap="square" lIns="72850" tIns="36425" rIns="72850" bIns="36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14"/>
          <p:cNvSpPr/>
          <p:nvPr/>
        </p:nvSpPr>
        <p:spPr>
          <a:xfrm>
            <a:off x="379623" y="0"/>
            <a:ext cx="98400" cy="211500"/>
          </a:xfrm>
          <a:prstGeom prst="rect">
            <a:avLst/>
          </a:prstGeom>
          <a:solidFill>
            <a:srgbClr val="00338E"/>
          </a:solidFill>
          <a:ln>
            <a:noFill/>
          </a:ln>
        </p:spPr>
        <p:txBody>
          <a:bodyPr spcFirstLastPara="1" wrap="square" lIns="72850" tIns="36425" rIns="72850" bIns="36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14"/>
          <p:cNvSpPr/>
          <p:nvPr/>
        </p:nvSpPr>
        <p:spPr>
          <a:xfrm>
            <a:off x="379623" y="371039"/>
            <a:ext cx="98400" cy="30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72850" tIns="36425" rIns="72850" bIns="36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14"/>
          <p:cNvSpPr txBox="1"/>
          <p:nvPr/>
        </p:nvSpPr>
        <p:spPr>
          <a:xfrm>
            <a:off x="8681910" y="4956737"/>
            <a:ext cx="368700" cy="1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z="1000" b="0" i="0" u="none" strike="noStrike" cap="none">
                <a:solidFill>
                  <a:srgbClr val="00338E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‹N°›</a:t>
            </a:fld>
            <a:endParaRPr sz="1000" b="0" i="0" u="none" strike="noStrike" cap="none">
              <a:solidFill>
                <a:srgbClr val="00338E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97" name="Google Shape;97;p14"/>
          <p:cNvSpPr/>
          <p:nvPr/>
        </p:nvSpPr>
        <p:spPr>
          <a:xfrm>
            <a:off x="8885202" y="4898672"/>
            <a:ext cx="258900" cy="34200"/>
          </a:xfrm>
          <a:prstGeom prst="rect">
            <a:avLst/>
          </a:prstGeom>
          <a:solidFill>
            <a:srgbClr val="00338E"/>
          </a:solidFill>
          <a:ln>
            <a:noFill/>
          </a:ln>
        </p:spPr>
        <p:txBody>
          <a:bodyPr spcFirstLastPara="1" wrap="square" lIns="72850" tIns="36425" rIns="72850" bIns="36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8" name="Google Shape;98;p14"/>
          <p:cNvCxnSpPr/>
          <p:nvPr/>
        </p:nvCxnSpPr>
        <p:spPr>
          <a:xfrm rot="10800000">
            <a:off x="14" y="908875"/>
            <a:ext cx="15033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9" name="Google Shape;99;p14"/>
          <p:cNvSpPr txBox="1">
            <a:spLocks noGrp="1"/>
          </p:cNvSpPr>
          <p:nvPr>
            <p:ph type="body" idx="3"/>
          </p:nvPr>
        </p:nvSpPr>
        <p:spPr>
          <a:xfrm>
            <a:off x="309552" y="182882"/>
            <a:ext cx="2992500" cy="2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t" anchorCtr="0">
            <a:normAutofit/>
          </a:bodyPr>
          <a:lstStyle>
            <a:lvl1pPr marL="457200" marR="0" lvl="0" indent="-228600" algn="l" rtl="0"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accen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228600" algn="l" rtl="0"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accen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228600" algn="l" rtl="0"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accen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228600" algn="l" rtl="0"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accen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228600" algn="l" rtl="0"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accen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" name="Google Shape;36;p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7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" name="Google Shape;59;p8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9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5"/>
          <p:cNvSpPr txBox="1">
            <a:spLocks noGrp="1"/>
          </p:cNvSpPr>
          <p:nvPr>
            <p:ph type="body" idx="1"/>
          </p:nvPr>
        </p:nvSpPr>
        <p:spPr>
          <a:xfrm>
            <a:off x="323027" y="1313328"/>
            <a:ext cx="5732700" cy="46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Source Sans Pro"/>
              <a:buNone/>
            </a:pPr>
            <a:r>
              <a:rPr lang="fr" sz="1400" dirty="0">
                <a:latin typeface="Josefin Sans" pitchFamily="2" charset="77"/>
                <a:ea typeface="Josefin Sans" pitchFamily="2" charset="77"/>
              </a:rPr>
              <a:t>INDEX SUR</a:t>
            </a:r>
            <a:endParaRPr sz="1600" dirty="0">
              <a:latin typeface="Josefin Sans" pitchFamily="2" charset="77"/>
              <a:ea typeface="Josefin Sans" pitchFamily="2" charset="77"/>
            </a:endParaRPr>
          </a:p>
          <a:p>
            <a:pPr marL="0" lvl="0" indent="0" algn="l" rtl="0">
              <a:spcBef>
                <a:spcPts val="800"/>
              </a:spcBef>
              <a:spcAft>
                <a:spcPts val="1200"/>
              </a:spcAft>
              <a:buClr>
                <a:schemeClr val="accent2"/>
              </a:buClr>
              <a:buSzPct val="100000"/>
              <a:buFont typeface="Source Sans Pro"/>
              <a:buNone/>
            </a:pPr>
            <a:endParaRPr sz="1400" dirty="0">
              <a:latin typeface="Josefin Sans" pitchFamily="2" charset="77"/>
              <a:ea typeface="Josefin Sans" pitchFamily="2" charset="77"/>
            </a:endParaRPr>
          </a:p>
        </p:txBody>
      </p:sp>
      <p:sp>
        <p:nvSpPr>
          <p:cNvPr id="105" name="Google Shape;105;p15"/>
          <p:cNvSpPr txBox="1">
            <a:spLocks noGrp="1"/>
          </p:cNvSpPr>
          <p:nvPr>
            <p:ph type="body" idx="2"/>
          </p:nvPr>
        </p:nvSpPr>
        <p:spPr>
          <a:xfrm>
            <a:off x="286003" y="2652142"/>
            <a:ext cx="5217703" cy="1423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t" anchorCtr="0">
            <a:normAutofit fontScale="925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Clr>
                <a:schemeClr val="accent2"/>
              </a:buClr>
              <a:buSzPct val="100000"/>
              <a:buFont typeface="Source Sans Pro"/>
              <a:buNone/>
            </a:pPr>
            <a:r>
              <a:rPr lang="fr" sz="2800" b="1" dirty="0">
                <a:solidFill>
                  <a:schemeClr val="accent2">
                    <a:lumMod val="20000"/>
                    <a:lumOff val="80000"/>
                  </a:schemeClr>
                </a:solidFill>
                <a:latin typeface="Josefin Sans SemiBold" pitchFamily="2" charset="77"/>
                <a:ea typeface="Josefin Sans SemiBold" pitchFamily="2" charset="77"/>
              </a:rPr>
              <a:t>L’ÉGALITÉ PROFESSIONNELLE </a:t>
            </a: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Clr>
                <a:schemeClr val="accent2"/>
              </a:buClr>
              <a:buSzPct val="100000"/>
              <a:buFont typeface="Source Sans Pro"/>
              <a:buNone/>
            </a:pPr>
            <a:r>
              <a:rPr lang="fr" sz="2800" b="1" dirty="0">
                <a:solidFill>
                  <a:schemeClr val="accent2">
                    <a:lumMod val="20000"/>
                    <a:lumOff val="80000"/>
                  </a:schemeClr>
                </a:solidFill>
                <a:latin typeface="Josefin Sans SemiBold" pitchFamily="2" charset="77"/>
                <a:ea typeface="Josefin Sans SemiBold" pitchFamily="2" charset="77"/>
              </a:rPr>
              <a:t>FEMMES-HOMMES</a:t>
            </a:r>
            <a:endParaRPr sz="2800" b="1" dirty="0">
              <a:solidFill>
                <a:schemeClr val="accent2">
                  <a:lumMod val="20000"/>
                  <a:lumOff val="80000"/>
                </a:schemeClr>
              </a:solidFill>
              <a:latin typeface="Josefin Sans SemiBold" pitchFamily="2" charset="77"/>
              <a:ea typeface="Josefin Sans SemiBold" pitchFamily="2" charset="77"/>
            </a:endParaRPr>
          </a:p>
        </p:txBody>
      </p:sp>
      <p:sp>
        <p:nvSpPr>
          <p:cNvPr id="108" name="Google Shape;108;p15"/>
          <p:cNvSpPr txBox="1"/>
          <p:nvPr/>
        </p:nvSpPr>
        <p:spPr>
          <a:xfrm>
            <a:off x="259551" y="182026"/>
            <a:ext cx="8774800" cy="1046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accent2"/>
              </a:buClr>
              <a:buSzPts val="4500"/>
              <a:buFont typeface="Source Sans Pro"/>
              <a:buNone/>
            </a:pPr>
            <a:r>
              <a:rPr lang="fr" sz="4000" dirty="0">
                <a:solidFill>
                  <a:schemeClr val="accent5"/>
                </a:solidFill>
                <a:latin typeface="Montserrat" pitchFamily="2" charset="77"/>
                <a:ea typeface="Source Sans Pro"/>
                <a:cs typeface="Lato"/>
                <a:sym typeface="Source Sans Pro"/>
              </a:rPr>
              <a:t>RAPPORT DIAGNOSTIQUE</a:t>
            </a:r>
            <a:endParaRPr sz="1100" dirty="0">
              <a:solidFill>
                <a:schemeClr val="accent5"/>
              </a:solidFill>
              <a:latin typeface="Montserrat" pitchFamily="2" charset="77"/>
              <a:ea typeface="Lato"/>
              <a:cs typeface="Lato"/>
              <a:sym typeface="Lato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83F2FA17-AF23-4D04-2479-AC28F110BA27}"/>
              </a:ext>
            </a:extLst>
          </p:cNvPr>
          <p:cNvSpPr txBox="1"/>
          <p:nvPr/>
        </p:nvSpPr>
        <p:spPr>
          <a:xfrm>
            <a:off x="7392211" y="4499809"/>
            <a:ext cx="13789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FR" sz="1200" dirty="0">
                <a:solidFill>
                  <a:schemeClr val="bg1"/>
                </a:solidFill>
                <a:latin typeface="Montserrat Light" pitchFamily="2" charset="77"/>
              </a:rPr>
              <a:t>Inès KHALDI</a:t>
            </a:r>
          </a:p>
          <a:p>
            <a:pPr algn="r"/>
            <a:r>
              <a:rPr lang="fr-FR" sz="1200" dirty="0">
                <a:solidFill>
                  <a:schemeClr val="bg1"/>
                </a:solidFill>
                <a:latin typeface="Montserrat Light" pitchFamily="2" charset="77"/>
              </a:rPr>
              <a:t>OC - 2023-2024</a:t>
            </a:r>
          </a:p>
        </p:txBody>
      </p: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949A674D-DB54-F250-BE92-3F6CFE77A473}"/>
              </a:ext>
            </a:extLst>
          </p:cNvPr>
          <p:cNvGrpSpPr/>
          <p:nvPr/>
        </p:nvGrpSpPr>
        <p:grpSpPr>
          <a:xfrm>
            <a:off x="4116666" y="1339686"/>
            <a:ext cx="5529943" cy="2764972"/>
            <a:chOff x="4088957" y="945901"/>
            <a:chExt cx="5529943" cy="2764972"/>
          </a:xfrm>
        </p:grpSpPr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1730B793-0FA7-1958-4CC7-A8F15699924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88957" y="945901"/>
              <a:ext cx="5529943" cy="2764972"/>
            </a:xfrm>
            <a:prstGeom prst="rect">
              <a:avLst/>
            </a:prstGeom>
          </p:spPr>
        </p:pic>
        <p:pic>
          <p:nvPicPr>
            <p:cNvPr id="10" name="Image 9">
              <a:extLst>
                <a:ext uri="{FF2B5EF4-FFF2-40B4-BE49-F238E27FC236}">
                  <a16:creationId xmlns:a16="http://schemas.microsoft.com/office/drawing/2014/main" id="{001BED1A-FBB6-4448-58DF-FBBE62FF140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80814" y="2539686"/>
              <a:ext cx="422275" cy="66966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A69A90-3A62-54F6-90F4-5947618AEA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58;p17">
            <a:extLst>
              <a:ext uri="{FF2B5EF4-FFF2-40B4-BE49-F238E27FC236}">
                <a16:creationId xmlns:a16="http://schemas.microsoft.com/office/drawing/2014/main" id="{644801D4-B6E6-CE01-C095-B9B2FF09B270}"/>
              </a:ext>
            </a:extLst>
          </p:cNvPr>
          <p:cNvSpPr txBox="1"/>
          <p:nvPr/>
        </p:nvSpPr>
        <p:spPr>
          <a:xfrm>
            <a:off x="302898" y="194584"/>
            <a:ext cx="3796200" cy="2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8E"/>
              </a:buClr>
              <a:buSzPts val="1200"/>
              <a:buFont typeface="Source Sans Pro"/>
              <a:buNone/>
            </a:pPr>
            <a:r>
              <a:rPr lang="fr" sz="900" b="1" u="none" strike="noStrike" cap="none" dirty="0">
                <a:solidFill>
                  <a:srgbClr val="00338E"/>
                </a:solidFill>
                <a:latin typeface="Josefin Sans SemiBold" pitchFamily="2" charset="77"/>
                <a:ea typeface="Josefin Sans SemiBold" pitchFamily="2" charset="77"/>
                <a:cs typeface="Source Sans Pro"/>
                <a:sym typeface="Source Sans Pro"/>
              </a:rPr>
              <a:t>RAPPORT ÉGALITÉ FEMMES-HOMMES</a:t>
            </a:r>
            <a:endParaRPr sz="800" b="1" dirty="0">
              <a:latin typeface="Josefin Sans SemiBold" pitchFamily="2" charset="77"/>
              <a:ea typeface="Josefin Sans SemiBold" pitchFamily="2" charset="77"/>
            </a:endParaRPr>
          </a:p>
        </p:txBody>
      </p:sp>
      <p:sp>
        <p:nvSpPr>
          <p:cNvPr id="6" name="Google Shape;119;p16">
            <a:extLst>
              <a:ext uri="{FF2B5EF4-FFF2-40B4-BE49-F238E27FC236}">
                <a16:creationId xmlns:a16="http://schemas.microsoft.com/office/drawing/2014/main" id="{E9B5D7DC-EF54-A91D-38A6-BEF6F8D52682}"/>
              </a:ext>
            </a:extLst>
          </p:cNvPr>
          <p:cNvSpPr txBox="1"/>
          <p:nvPr/>
        </p:nvSpPr>
        <p:spPr>
          <a:xfrm>
            <a:off x="397843" y="479426"/>
            <a:ext cx="5013300" cy="2935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8E"/>
              </a:buClr>
              <a:buSzPts val="1700"/>
              <a:buFont typeface="Source Sans Pro"/>
              <a:buNone/>
            </a:pPr>
            <a:r>
              <a:rPr lang="fr" sz="1700" b="0" i="0" u="none" strike="noStrike" cap="none" dirty="0">
                <a:solidFill>
                  <a:srgbClr val="00338E"/>
                </a:solidFill>
                <a:latin typeface="Montserrat" pitchFamily="2" charset="77"/>
                <a:ea typeface="Source Sans Pro"/>
                <a:cs typeface="Source Sans Pro"/>
                <a:sym typeface="Source Sans Pro"/>
              </a:rPr>
              <a:t>LA PROMOTION</a:t>
            </a:r>
            <a:endParaRPr sz="1700" b="0" i="0" u="none" strike="noStrike" cap="none" dirty="0">
              <a:solidFill>
                <a:srgbClr val="00338E"/>
              </a:solidFill>
              <a:latin typeface="Montserrat" pitchFamily="2" charset="77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" name="Google Shape;121;p16">
            <a:extLst>
              <a:ext uri="{FF2B5EF4-FFF2-40B4-BE49-F238E27FC236}">
                <a16:creationId xmlns:a16="http://schemas.microsoft.com/office/drawing/2014/main" id="{4C99DF47-B206-B2A0-C7F0-BE603D818025}"/>
              </a:ext>
            </a:extLst>
          </p:cNvPr>
          <p:cNvSpPr/>
          <p:nvPr/>
        </p:nvSpPr>
        <p:spPr>
          <a:xfrm>
            <a:off x="6524037" y="8534"/>
            <a:ext cx="2619963" cy="487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t" anchorCtr="0">
            <a:noAutofit/>
          </a:bodyPr>
          <a:lstStyle/>
          <a:p>
            <a:pPr marL="0" marR="0" lvl="0" indent="0" algn="just" rtl="0">
              <a:spcBef>
                <a:spcPts val="1400"/>
              </a:spcBef>
              <a:spcAft>
                <a:spcPts val="0"/>
              </a:spcAft>
              <a:buNone/>
            </a:pPr>
            <a:r>
              <a:rPr lang="fr-FR" sz="1200" b="1" dirty="0">
                <a:solidFill>
                  <a:srgbClr val="262626"/>
                </a:solidFill>
                <a:latin typeface="Josefin Sans" pitchFamily="2" charset="77"/>
                <a:ea typeface="Josefin Sans" pitchFamily="2" charset="77"/>
                <a:sym typeface="Source Sans Pro"/>
              </a:rPr>
              <a:t>VISUALISATION DES ANALYSES</a:t>
            </a:r>
            <a:endParaRPr lang="fr-FR" sz="1200" b="1" dirty="0">
              <a:latin typeface="Josefin Sans" pitchFamily="2" charset="77"/>
              <a:ea typeface="Josefin Sans" pitchFamily="2" charset="7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 u="none" strike="noStrike" cap="none" dirty="0">
              <a:solidFill>
                <a:srgbClr val="262626"/>
              </a:solidFill>
              <a:latin typeface="Josefin Sans" pitchFamily="2" charset="77"/>
              <a:ea typeface="Josefin Sans" pitchFamily="2" charset="77"/>
              <a:cs typeface="Source Sans Pro"/>
              <a:sym typeface="Source Sans Pro"/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1D996867-CAF0-7021-C94D-B306A81276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4000" y="882459"/>
            <a:ext cx="5080000" cy="3810000"/>
          </a:xfrm>
          <a:prstGeom prst="rect">
            <a:avLst/>
          </a:prstGeom>
        </p:spPr>
      </p:pic>
      <p:cxnSp>
        <p:nvCxnSpPr>
          <p:cNvPr id="2" name="Google Shape;139;p16">
            <a:extLst>
              <a:ext uri="{FF2B5EF4-FFF2-40B4-BE49-F238E27FC236}">
                <a16:creationId xmlns:a16="http://schemas.microsoft.com/office/drawing/2014/main" id="{92FF5014-1099-4700-948F-721451A191CA}"/>
              </a:ext>
            </a:extLst>
          </p:cNvPr>
          <p:cNvCxnSpPr>
            <a:cxnSpLocks/>
          </p:cNvCxnSpPr>
          <p:nvPr/>
        </p:nvCxnSpPr>
        <p:spPr>
          <a:xfrm>
            <a:off x="489535" y="2959446"/>
            <a:ext cx="795088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" name="ZoneTexte 2">
            <a:extLst>
              <a:ext uri="{FF2B5EF4-FFF2-40B4-BE49-F238E27FC236}">
                <a16:creationId xmlns:a16="http://schemas.microsoft.com/office/drawing/2014/main" id="{7773A36F-981A-B1BC-1F2B-4AF85205C7CB}"/>
              </a:ext>
            </a:extLst>
          </p:cNvPr>
          <p:cNvSpPr txBox="1"/>
          <p:nvPr/>
        </p:nvSpPr>
        <p:spPr>
          <a:xfrm>
            <a:off x="397843" y="2409759"/>
            <a:ext cx="27982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latin typeface="Josefin Sans" pitchFamily="2" charset="77"/>
                <a:ea typeface="Josefin Sans" pitchFamily="2" charset="77"/>
              </a:rPr>
              <a:t>Répartition des promotions égalitaire entre les femmes et les hommes.</a:t>
            </a:r>
          </a:p>
        </p:txBody>
      </p:sp>
    </p:spTree>
    <p:extLst>
      <p:ext uri="{BB962C8B-B14F-4D97-AF65-F5344CB8AC3E}">
        <p14:creationId xmlns:p14="http://schemas.microsoft.com/office/powerpoint/2010/main" val="16429459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78FBBF-149A-D579-96DB-5A05C80F2D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58;p17">
            <a:extLst>
              <a:ext uri="{FF2B5EF4-FFF2-40B4-BE49-F238E27FC236}">
                <a16:creationId xmlns:a16="http://schemas.microsoft.com/office/drawing/2014/main" id="{183B5F6D-87B7-D00A-2B5C-878DD843E103}"/>
              </a:ext>
            </a:extLst>
          </p:cNvPr>
          <p:cNvSpPr txBox="1"/>
          <p:nvPr/>
        </p:nvSpPr>
        <p:spPr>
          <a:xfrm>
            <a:off x="302898" y="194584"/>
            <a:ext cx="3796200" cy="2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8E"/>
              </a:buClr>
              <a:buSzPts val="1200"/>
              <a:buFont typeface="Source Sans Pro"/>
              <a:buNone/>
            </a:pPr>
            <a:r>
              <a:rPr lang="fr" sz="900" b="1" u="none" strike="noStrike" cap="none" dirty="0">
                <a:solidFill>
                  <a:srgbClr val="00338E"/>
                </a:solidFill>
                <a:latin typeface="Josefin Sans SemiBold" pitchFamily="2" charset="77"/>
                <a:ea typeface="Josefin Sans SemiBold" pitchFamily="2" charset="77"/>
                <a:cs typeface="Source Sans Pro"/>
                <a:sym typeface="Source Sans Pro"/>
              </a:rPr>
              <a:t>RAPPORT ÉGALITÉ FEMMES-HOMMES</a:t>
            </a:r>
            <a:endParaRPr sz="800" b="1" dirty="0">
              <a:latin typeface="Josefin Sans SemiBold" pitchFamily="2" charset="77"/>
              <a:ea typeface="Josefin Sans SemiBold" pitchFamily="2" charset="77"/>
            </a:endParaRPr>
          </a:p>
        </p:txBody>
      </p:sp>
      <p:sp>
        <p:nvSpPr>
          <p:cNvPr id="6" name="Google Shape;119;p16">
            <a:extLst>
              <a:ext uri="{FF2B5EF4-FFF2-40B4-BE49-F238E27FC236}">
                <a16:creationId xmlns:a16="http://schemas.microsoft.com/office/drawing/2014/main" id="{22CFBB69-726E-D3F1-A8BF-1AE2B22E10B3}"/>
              </a:ext>
            </a:extLst>
          </p:cNvPr>
          <p:cNvSpPr txBox="1"/>
          <p:nvPr/>
        </p:nvSpPr>
        <p:spPr>
          <a:xfrm>
            <a:off x="397843" y="479426"/>
            <a:ext cx="5013300" cy="2935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8E"/>
              </a:buClr>
              <a:buSzPts val="1700"/>
              <a:buFont typeface="Source Sans Pro"/>
              <a:buNone/>
            </a:pPr>
            <a:r>
              <a:rPr lang="fr" sz="1700" b="0" i="0" u="none" strike="noStrike" cap="none" dirty="0">
                <a:solidFill>
                  <a:srgbClr val="00338E"/>
                </a:solidFill>
                <a:latin typeface="Montserrat" pitchFamily="2" charset="77"/>
                <a:ea typeface="Source Sans Pro"/>
                <a:cs typeface="Source Sans Pro"/>
                <a:sym typeface="Source Sans Pro"/>
              </a:rPr>
              <a:t>ANCIENNETÉ DANS L’ENTREPRISE</a:t>
            </a:r>
            <a:endParaRPr sz="1700" b="0" i="0" u="none" strike="noStrike" cap="none" dirty="0">
              <a:solidFill>
                <a:srgbClr val="00338E"/>
              </a:solidFill>
              <a:latin typeface="Montserrat" pitchFamily="2" charset="77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" name="Google Shape;121;p16">
            <a:extLst>
              <a:ext uri="{FF2B5EF4-FFF2-40B4-BE49-F238E27FC236}">
                <a16:creationId xmlns:a16="http://schemas.microsoft.com/office/drawing/2014/main" id="{E4D8462E-92CE-E56E-8CCF-70C5B98CE520}"/>
              </a:ext>
            </a:extLst>
          </p:cNvPr>
          <p:cNvSpPr/>
          <p:nvPr/>
        </p:nvSpPr>
        <p:spPr>
          <a:xfrm>
            <a:off x="6524037" y="8534"/>
            <a:ext cx="2619963" cy="487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t" anchorCtr="0">
            <a:noAutofit/>
          </a:bodyPr>
          <a:lstStyle/>
          <a:p>
            <a:pPr marL="0" marR="0" lvl="0" indent="0" algn="just" rtl="0">
              <a:spcBef>
                <a:spcPts val="1400"/>
              </a:spcBef>
              <a:spcAft>
                <a:spcPts val="0"/>
              </a:spcAft>
              <a:buNone/>
            </a:pPr>
            <a:r>
              <a:rPr lang="fr-FR" sz="1200" b="1" dirty="0">
                <a:solidFill>
                  <a:srgbClr val="262626"/>
                </a:solidFill>
                <a:latin typeface="Josefin Sans" pitchFamily="2" charset="77"/>
                <a:ea typeface="Josefin Sans" pitchFamily="2" charset="77"/>
                <a:sym typeface="Source Sans Pro"/>
              </a:rPr>
              <a:t>VISUALISATION DES ANALYSES</a:t>
            </a:r>
            <a:endParaRPr lang="fr-FR" sz="1200" b="1" dirty="0">
              <a:latin typeface="Josefin Sans" pitchFamily="2" charset="77"/>
              <a:ea typeface="Josefin Sans" pitchFamily="2" charset="7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 u="none" strike="noStrike" cap="none" dirty="0">
              <a:solidFill>
                <a:srgbClr val="262626"/>
              </a:solidFill>
              <a:latin typeface="Josefin Sans" pitchFamily="2" charset="77"/>
              <a:ea typeface="Josefin Sans" pitchFamily="2" charset="77"/>
              <a:cs typeface="Source Sans Pro"/>
              <a:sym typeface="Source Sans Pro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508E1B7F-898A-BA13-F0B2-2315FD5426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4172" y="1003634"/>
            <a:ext cx="5080000" cy="3810000"/>
          </a:xfrm>
          <a:prstGeom prst="rect">
            <a:avLst/>
          </a:prstGeom>
        </p:spPr>
      </p:pic>
      <p:sp>
        <p:nvSpPr>
          <p:cNvPr id="8" name="Google Shape;116;p16">
            <a:extLst>
              <a:ext uri="{FF2B5EF4-FFF2-40B4-BE49-F238E27FC236}">
                <a16:creationId xmlns:a16="http://schemas.microsoft.com/office/drawing/2014/main" id="{E5CEF45E-53F5-E748-5C01-5F6B68D96594}"/>
              </a:ext>
            </a:extLst>
          </p:cNvPr>
          <p:cNvSpPr/>
          <p:nvPr/>
        </p:nvSpPr>
        <p:spPr>
          <a:xfrm>
            <a:off x="593840" y="1375378"/>
            <a:ext cx="2475136" cy="1082700"/>
          </a:xfrm>
          <a:prstGeom prst="roundRect">
            <a:avLst>
              <a:gd name="adj" fmla="val 4494"/>
            </a:avLst>
          </a:prstGeom>
          <a:solidFill>
            <a:srgbClr val="E5EEFF"/>
          </a:solidFill>
          <a:ln>
            <a:noFill/>
          </a:ln>
        </p:spPr>
        <p:txBody>
          <a:bodyPr spcFirstLastPara="1" wrap="square" lIns="72850" tIns="36425" rIns="72850" bIns="36425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r>
              <a:rPr lang="fr-FR" sz="1200" b="1" i="0" u="none" strike="noStrike" cap="none" dirty="0">
                <a:solidFill>
                  <a:schemeClr val="accent5"/>
                </a:solidFill>
                <a:latin typeface="Josefin Sans" pitchFamily="2" charset="77"/>
                <a:ea typeface="Josefin Sans" pitchFamily="2" charset="77"/>
                <a:cs typeface="Calibri"/>
                <a:sym typeface="Calibri"/>
              </a:rPr>
              <a:t>Très jeunes contrats : répartition inégalitaire. </a:t>
            </a: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r>
              <a:rPr lang="fr-FR" sz="1200" dirty="0">
                <a:solidFill>
                  <a:schemeClr val="accent5"/>
                </a:solidFill>
                <a:latin typeface="Josefin Sans" pitchFamily="2" charset="77"/>
                <a:ea typeface="Josefin Sans" pitchFamily="2" charset="77"/>
                <a:cs typeface="Calibri"/>
                <a:sym typeface="Calibri"/>
              </a:rPr>
              <a:t>1/3 des salariés ayant entre 0 et 5 ans d’ancienneté sont des hommes. </a:t>
            </a:r>
            <a:endParaRPr sz="1200" b="0" i="0" u="none" strike="noStrike" cap="none" dirty="0">
              <a:solidFill>
                <a:schemeClr val="accent5"/>
              </a:solidFill>
              <a:latin typeface="Josefin Sans" pitchFamily="2" charset="77"/>
              <a:ea typeface="Josefin Sans" pitchFamily="2" charset="77"/>
              <a:cs typeface="Calibri"/>
              <a:sym typeface="Calibri"/>
            </a:endParaRPr>
          </a:p>
        </p:txBody>
      </p:sp>
      <p:sp>
        <p:nvSpPr>
          <p:cNvPr id="9" name="Google Shape;116;p16">
            <a:extLst>
              <a:ext uri="{FF2B5EF4-FFF2-40B4-BE49-F238E27FC236}">
                <a16:creationId xmlns:a16="http://schemas.microsoft.com/office/drawing/2014/main" id="{A7918A51-BF56-6F80-FA82-292B3BDEB3CD}"/>
              </a:ext>
            </a:extLst>
          </p:cNvPr>
          <p:cNvSpPr/>
          <p:nvPr/>
        </p:nvSpPr>
        <p:spPr>
          <a:xfrm>
            <a:off x="593840" y="3060447"/>
            <a:ext cx="2475136" cy="1082700"/>
          </a:xfrm>
          <a:prstGeom prst="roundRect">
            <a:avLst>
              <a:gd name="adj" fmla="val 4494"/>
            </a:avLst>
          </a:prstGeom>
          <a:solidFill>
            <a:srgbClr val="E5EEFF"/>
          </a:solidFill>
          <a:ln>
            <a:noFill/>
          </a:ln>
        </p:spPr>
        <p:txBody>
          <a:bodyPr spcFirstLastPara="1" wrap="square" lIns="72850" tIns="36425" rIns="72850" bIns="36425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r>
              <a:rPr lang="fr-FR" sz="1200" b="1" i="0" u="none" strike="noStrike" cap="none" dirty="0">
                <a:solidFill>
                  <a:schemeClr val="accent5"/>
                </a:solidFill>
                <a:latin typeface="Josefin Sans" pitchFamily="2" charset="77"/>
                <a:ea typeface="Josefin Sans" pitchFamily="2" charset="77"/>
                <a:cs typeface="Calibri"/>
                <a:sym typeface="Calibri"/>
              </a:rPr>
              <a:t>Très anciens contrats : répartition inégalitaire. </a:t>
            </a: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r>
              <a:rPr lang="fr-FR" sz="1200" dirty="0">
                <a:solidFill>
                  <a:schemeClr val="accent5"/>
                </a:solidFill>
                <a:latin typeface="Josefin Sans" pitchFamily="2" charset="77"/>
                <a:ea typeface="Josefin Sans" pitchFamily="2" charset="77"/>
                <a:cs typeface="Calibri"/>
                <a:sym typeface="Calibri"/>
              </a:rPr>
              <a:t>3/5 des salariés ayant entre 20 et 25 ans d’ancienneté sont des hommes. </a:t>
            </a:r>
            <a:endParaRPr sz="1200" b="0" i="0" u="none" strike="noStrike" cap="none" dirty="0">
              <a:solidFill>
                <a:schemeClr val="accent5"/>
              </a:solidFill>
              <a:latin typeface="Josefin Sans" pitchFamily="2" charset="77"/>
              <a:ea typeface="Josefin Sans" pitchFamily="2" charset="77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546739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3C79F3-9CB4-35B0-BF1B-FE36DDC57E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58;p17">
            <a:extLst>
              <a:ext uri="{FF2B5EF4-FFF2-40B4-BE49-F238E27FC236}">
                <a16:creationId xmlns:a16="http://schemas.microsoft.com/office/drawing/2014/main" id="{E90253CB-23D8-DC1F-8B9D-268FF15BED08}"/>
              </a:ext>
            </a:extLst>
          </p:cNvPr>
          <p:cNvSpPr txBox="1"/>
          <p:nvPr/>
        </p:nvSpPr>
        <p:spPr>
          <a:xfrm>
            <a:off x="302898" y="194584"/>
            <a:ext cx="3796200" cy="2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8E"/>
              </a:buClr>
              <a:buSzPts val="1200"/>
              <a:buFont typeface="Source Sans Pro"/>
              <a:buNone/>
            </a:pPr>
            <a:r>
              <a:rPr lang="fr" sz="900" b="1" u="none" strike="noStrike" cap="none" dirty="0">
                <a:solidFill>
                  <a:srgbClr val="00338E"/>
                </a:solidFill>
                <a:latin typeface="Josefin Sans SemiBold" pitchFamily="2" charset="77"/>
                <a:ea typeface="Josefin Sans SemiBold" pitchFamily="2" charset="77"/>
                <a:cs typeface="Source Sans Pro"/>
                <a:sym typeface="Source Sans Pro"/>
              </a:rPr>
              <a:t>RAPPORT ÉGALITÉ FEMMES-HOMMES</a:t>
            </a:r>
            <a:endParaRPr sz="800" b="1" dirty="0">
              <a:latin typeface="Josefin Sans SemiBold" pitchFamily="2" charset="77"/>
              <a:ea typeface="Josefin Sans SemiBold" pitchFamily="2" charset="77"/>
            </a:endParaRPr>
          </a:p>
        </p:txBody>
      </p:sp>
      <p:sp>
        <p:nvSpPr>
          <p:cNvPr id="6" name="Google Shape;119;p16">
            <a:extLst>
              <a:ext uri="{FF2B5EF4-FFF2-40B4-BE49-F238E27FC236}">
                <a16:creationId xmlns:a16="http://schemas.microsoft.com/office/drawing/2014/main" id="{81A9FD14-71C3-59CD-9EF9-11718DAC9A10}"/>
              </a:ext>
            </a:extLst>
          </p:cNvPr>
          <p:cNvSpPr txBox="1"/>
          <p:nvPr/>
        </p:nvSpPr>
        <p:spPr>
          <a:xfrm>
            <a:off x="397843" y="479426"/>
            <a:ext cx="5013300" cy="2935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8E"/>
              </a:buClr>
              <a:buSzPts val="1700"/>
              <a:buFont typeface="Source Sans Pro"/>
              <a:buNone/>
            </a:pPr>
            <a:r>
              <a:rPr lang="fr" sz="1700" b="0" i="0" u="none" strike="noStrike" cap="none" dirty="0">
                <a:solidFill>
                  <a:srgbClr val="00338E"/>
                </a:solidFill>
                <a:latin typeface="Montserrat" pitchFamily="2" charset="77"/>
                <a:ea typeface="Source Sans Pro"/>
                <a:cs typeface="Source Sans Pro"/>
                <a:sym typeface="Source Sans Pro"/>
              </a:rPr>
              <a:t>SÉCURITÉ ET SANTÉ AU TRAVAIL</a:t>
            </a:r>
            <a:endParaRPr sz="1700" b="0" i="0" u="none" strike="noStrike" cap="none" dirty="0">
              <a:solidFill>
                <a:srgbClr val="00338E"/>
              </a:solidFill>
              <a:latin typeface="Montserrat" pitchFamily="2" charset="77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" name="Google Shape;121;p16">
            <a:extLst>
              <a:ext uri="{FF2B5EF4-FFF2-40B4-BE49-F238E27FC236}">
                <a16:creationId xmlns:a16="http://schemas.microsoft.com/office/drawing/2014/main" id="{32B8856B-95BE-8143-F93F-6B208EC2D4F2}"/>
              </a:ext>
            </a:extLst>
          </p:cNvPr>
          <p:cNvSpPr/>
          <p:nvPr/>
        </p:nvSpPr>
        <p:spPr>
          <a:xfrm>
            <a:off x="6524037" y="8534"/>
            <a:ext cx="2619963" cy="487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t" anchorCtr="0">
            <a:noAutofit/>
          </a:bodyPr>
          <a:lstStyle/>
          <a:p>
            <a:pPr marL="0" marR="0" lvl="0" indent="0" algn="just" rtl="0">
              <a:spcBef>
                <a:spcPts val="1400"/>
              </a:spcBef>
              <a:spcAft>
                <a:spcPts val="0"/>
              </a:spcAft>
              <a:buNone/>
            </a:pPr>
            <a:r>
              <a:rPr lang="fr-FR" sz="1200" b="1" dirty="0">
                <a:solidFill>
                  <a:srgbClr val="262626"/>
                </a:solidFill>
                <a:latin typeface="Josefin Sans" pitchFamily="2" charset="77"/>
                <a:ea typeface="Josefin Sans" pitchFamily="2" charset="77"/>
                <a:sym typeface="Source Sans Pro"/>
              </a:rPr>
              <a:t>VISUALISATION DES ANALYSES</a:t>
            </a:r>
            <a:endParaRPr lang="fr-FR" sz="1200" b="1" dirty="0">
              <a:latin typeface="Josefin Sans" pitchFamily="2" charset="77"/>
              <a:ea typeface="Josefin Sans" pitchFamily="2" charset="7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 u="none" strike="noStrike" cap="none" dirty="0">
              <a:solidFill>
                <a:srgbClr val="262626"/>
              </a:solidFill>
              <a:latin typeface="Josefin Sans" pitchFamily="2" charset="77"/>
              <a:ea typeface="Josefin Sans" pitchFamily="2" charset="77"/>
              <a:cs typeface="Source Sans Pro"/>
              <a:sym typeface="Source Sans Pro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9A768941-CD26-9F75-EC41-DABEF6B158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9526" y="982944"/>
            <a:ext cx="5080000" cy="3810000"/>
          </a:xfrm>
          <a:prstGeom prst="rect">
            <a:avLst/>
          </a:prstGeom>
        </p:spPr>
      </p:pic>
      <p:cxnSp>
        <p:nvCxnSpPr>
          <p:cNvPr id="3" name="Google Shape;139;p16">
            <a:extLst>
              <a:ext uri="{FF2B5EF4-FFF2-40B4-BE49-F238E27FC236}">
                <a16:creationId xmlns:a16="http://schemas.microsoft.com/office/drawing/2014/main" id="{008EEB11-D11D-5C60-627F-A34381261D13}"/>
              </a:ext>
            </a:extLst>
          </p:cNvPr>
          <p:cNvCxnSpPr>
            <a:cxnSpLocks/>
          </p:cNvCxnSpPr>
          <p:nvPr/>
        </p:nvCxnSpPr>
        <p:spPr>
          <a:xfrm>
            <a:off x="489535" y="2959446"/>
            <a:ext cx="795088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" name="ZoneTexte 7">
            <a:extLst>
              <a:ext uri="{FF2B5EF4-FFF2-40B4-BE49-F238E27FC236}">
                <a16:creationId xmlns:a16="http://schemas.microsoft.com/office/drawing/2014/main" id="{3CCC725F-CCAF-2CB5-65D9-54CB4A087B61}"/>
              </a:ext>
            </a:extLst>
          </p:cNvPr>
          <p:cNvSpPr txBox="1"/>
          <p:nvPr/>
        </p:nvSpPr>
        <p:spPr>
          <a:xfrm>
            <a:off x="397843" y="2409759"/>
            <a:ext cx="29375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latin typeface="Josefin Sans" pitchFamily="2" charset="77"/>
                <a:ea typeface="Josefin Sans" pitchFamily="2" charset="77"/>
              </a:rPr>
              <a:t>Proportions des accidents de travail égalitaire entre les femmes et les hommes.</a:t>
            </a:r>
          </a:p>
        </p:txBody>
      </p:sp>
    </p:spTree>
    <p:extLst>
      <p:ext uri="{BB962C8B-B14F-4D97-AF65-F5344CB8AC3E}">
        <p14:creationId xmlns:p14="http://schemas.microsoft.com/office/powerpoint/2010/main" val="31986739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38CD8D-3B54-8DBE-2DC5-C4EF7844D0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58;p17">
            <a:extLst>
              <a:ext uri="{FF2B5EF4-FFF2-40B4-BE49-F238E27FC236}">
                <a16:creationId xmlns:a16="http://schemas.microsoft.com/office/drawing/2014/main" id="{BA5A2B78-3832-01DA-5CC2-8CFDCD9B2C77}"/>
              </a:ext>
            </a:extLst>
          </p:cNvPr>
          <p:cNvSpPr txBox="1"/>
          <p:nvPr/>
        </p:nvSpPr>
        <p:spPr>
          <a:xfrm>
            <a:off x="302898" y="194584"/>
            <a:ext cx="3796200" cy="2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8E"/>
              </a:buClr>
              <a:buSzPts val="1200"/>
              <a:buFont typeface="Source Sans Pro"/>
              <a:buNone/>
            </a:pPr>
            <a:r>
              <a:rPr lang="fr" sz="900" b="1" u="none" strike="noStrike" cap="none" dirty="0">
                <a:solidFill>
                  <a:srgbClr val="00338E"/>
                </a:solidFill>
                <a:latin typeface="Josefin Sans SemiBold" pitchFamily="2" charset="77"/>
                <a:ea typeface="Josefin Sans SemiBold" pitchFamily="2" charset="77"/>
                <a:cs typeface="Source Sans Pro"/>
                <a:sym typeface="Source Sans Pro"/>
              </a:rPr>
              <a:t>RAPPORT ÉGALITÉ FEMMES-HOMMES</a:t>
            </a:r>
            <a:endParaRPr sz="800" b="1" dirty="0">
              <a:latin typeface="Josefin Sans SemiBold" pitchFamily="2" charset="77"/>
              <a:ea typeface="Josefin Sans SemiBold" pitchFamily="2" charset="77"/>
            </a:endParaRPr>
          </a:p>
        </p:txBody>
      </p:sp>
      <p:sp>
        <p:nvSpPr>
          <p:cNvPr id="6" name="Google Shape;119;p16">
            <a:extLst>
              <a:ext uri="{FF2B5EF4-FFF2-40B4-BE49-F238E27FC236}">
                <a16:creationId xmlns:a16="http://schemas.microsoft.com/office/drawing/2014/main" id="{EC03A649-2DFB-3304-9AA3-DFEE1E7F32FA}"/>
              </a:ext>
            </a:extLst>
          </p:cNvPr>
          <p:cNvSpPr txBox="1"/>
          <p:nvPr/>
        </p:nvSpPr>
        <p:spPr>
          <a:xfrm>
            <a:off x="302898" y="495855"/>
            <a:ext cx="5013300" cy="2935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8E"/>
              </a:buClr>
              <a:buSzPts val="1700"/>
              <a:buFont typeface="Source Sans Pro"/>
              <a:buNone/>
            </a:pPr>
            <a:r>
              <a:rPr lang="fr" sz="1700" b="0" i="0" u="none" strike="noStrike" cap="none" dirty="0">
                <a:solidFill>
                  <a:srgbClr val="00338E"/>
                </a:solidFill>
                <a:latin typeface="Montserrat" pitchFamily="2" charset="77"/>
                <a:ea typeface="Source Sans Pro"/>
                <a:cs typeface="Source Sans Pro"/>
                <a:sym typeface="Source Sans Pro"/>
              </a:rPr>
              <a:t>SATISFACTION DES EMPLOYÉS</a:t>
            </a:r>
            <a:endParaRPr sz="1700" b="0" i="0" u="none" strike="noStrike" cap="none" dirty="0">
              <a:solidFill>
                <a:srgbClr val="00338E"/>
              </a:solidFill>
              <a:latin typeface="Montserrat" pitchFamily="2" charset="77"/>
              <a:ea typeface="Source Sans Pro"/>
              <a:cs typeface="Source Sans Pro"/>
              <a:sym typeface="Source Sans Pro"/>
            </a:endParaRP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CACF563D-E68A-6492-DE43-6CB03FF63CFD}"/>
              </a:ext>
            </a:extLst>
          </p:cNvPr>
          <p:cNvGrpSpPr/>
          <p:nvPr/>
        </p:nvGrpSpPr>
        <p:grpSpPr>
          <a:xfrm>
            <a:off x="4660397" y="-113815"/>
            <a:ext cx="4304383" cy="4277192"/>
            <a:chOff x="4839617" y="8534"/>
            <a:chExt cx="4304383" cy="4277192"/>
          </a:xfrm>
        </p:grpSpPr>
        <p:sp>
          <p:nvSpPr>
            <p:cNvPr id="4" name="Google Shape;121;p16">
              <a:extLst>
                <a:ext uri="{FF2B5EF4-FFF2-40B4-BE49-F238E27FC236}">
                  <a16:creationId xmlns:a16="http://schemas.microsoft.com/office/drawing/2014/main" id="{2A6BFC20-1712-97CE-2842-138A175EFE3C}"/>
                </a:ext>
              </a:extLst>
            </p:cNvPr>
            <p:cNvSpPr/>
            <p:nvPr/>
          </p:nvSpPr>
          <p:spPr>
            <a:xfrm>
              <a:off x="6524037" y="8534"/>
              <a:ext cx="2619963" cy="4873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850" tIns="36425" rIns="72850" bIns="36425" anchor="t" anchorCtr="0">
              <a:noAutofit/>
            </a:bodyPr>
            <a:lstStyle/>
            <a:p>
              <a:pPr marL="0" marR="0" lvl="0" indent="0" algn="just" rtl="0">
                <a:spcBef>
                  <a:spcPts val="1400"/>
                </a:spcBef>
                <a:spcAft>
                  <a:spcPts val="0"/>
                </a:spcAft>
                <a:buNone/>
              </a:pPr>
              <a:r>
                <a:rPr lang="fr-FR" sz="1200" b="1" dirty="0">
                  <a:solidFill>
                    <a:srgbClr val="262626"/>
                  </a:solidFill>
                  <a:latin typeface="Josefin Sans" pitchFamily="2" charset="77"/>
                  <a:ea typeface="Josefin Sans" pitchFamily="2" charset="77"/>
                  <a:sym typeface="Source Sans Pro"/>
                </a:rPr>
                <a:t>VISUALISATION DES ANALYSES</a:t>
              </a:r>
              <a:endParaRPr lang="fr-FR" sz="1200" b="1" dirty="0">
                <a:latin typeface="Josefin Sans" pitchFamily="2" charset="77"/>
                <a:ea typeface="Josefin Sans" pitchFamily="2" charset="77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 b="1" u="none" strike="noStrike" cap="none" dirty="0">
                <a:solidFill>
                  <a:srgbClr val="262626"/>
                </a:solidFill>
                <a:latin typeface="Josefin Sans" pitchFamily="2" charset="77"/>
                <a:ea typeface="Josefin Sans" pitchFamily="2" charset="77"/>
                <a:cs typeface="Source Sans Pro"/>
                <a:sym typeface="Source Sans Pro"/>
              </a:endParaRPr>
            </a:p>
          </p:txBody>
        </p:sp>
        <p:pic>
          <p:nvPicPr>
            <p:cNvPr id="12" name="Image 11">
              <a:extLst>
                <a:ext uri="{FF2B5EF4-FFF2-40B4-BE49-F238E27FC236}">
                  <a16:creationId xmlns:a16="http://schemas.microsoft.com/office/drawing/2014/main" id="{F793C5D7-8BCF-7A3D-2F0A-0D09961185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3885"/>
            <a:stretch/>
          </p:blipFill>
          <p:spPr>
            <a:xfrm>
              <a:off x="4839617" y="975436"/>
              <a:ext cx="4190294" cy="3020638"/>
            </a:xfrm>
            <a:prstGeom prst="rect">
              <a:avLst/>
            </a:prstGeom>
          </p:spPr>
        </p:pic>
        <p:grpSp>
          <p:nvGrpSpPr>
            <p:cNvPr id="13" name="Groupe 12">
              <a:extLst>
                <a:ext uri="{FF2B5EF4-FFF2-40B4-BE49-F238E27FC236}">
                  <a16:creationId xmlns:a16="http://schemas.microsoft.com/office/drawing/2014/main" id="{E8127733-4634-4A42-754C-548DB4AC3617}"/>
                </a:ext>
              </a:extLst>
            </p:cNvPr>
            <p:cNvGrpSpPr/>
            <p:nvPr/>
          </p:nvGrpSpPr>
          <p:grpSpPr>
            <a:xfrm>
              <a:off x="5463047" y="4073011"/>
              <a:ext cx="2937596" cy="212715"/>
              <a:chOff x="1142315" y="4061411"/>
              <a:chExt cx="2937596" cy="212715"/>
            </a:xfrm>
          </p:grpSpPr>
          <p:grpSp>
            <p:nvGrpSpPr>
              <p:cNvPr id="14" name="Groupe 13">
                <a:extLst>
                  <a:ext uri="{FF2B5EF4-FFF2-40B4-BE49-F238E27FC236}">
                    <a16:creationId xmlns:a16="http://schemas.microsoft.com/office/drawing/2014/main" id="{8AC3701B-DA66-3679-5E18-34280929C6DB}"/>
                  </a:ext>
                </a:extLst>
              </p:cNvPr>
              <p:cNvGrpSpPr/>
              <p:nvPr/>
            </p:nvGrpSpPr>
            <p:grpSpPr>
              <a:xfrm>
                <a:off x="3253761" y="4064652"/>
                <a:ext cx="306494" cy="204232"/>
                <a:chOff x="4765048" y="2981558"/>
                <a:chExt cx="306494" cy="204232"/>
              </a:xfrm>
            </p:grpSpPr>
            <p:sp>
              <p:nvSpPr>
                <p:cNvPr id="48" name="Rectangle : coins arrondis 47">
                  <a:extLst>
                    <a:ext uri="{FF2B5EF4-FFF2-40B4-BE49-F238E27FC236}">
                      <a16:creationId xmlns:a16="http://schemas.microsoft.com/office/drawing/2014/main" id="{54E6009B-54A8-72E1-54D4-A9E434411A2A}"/>
                    </a:ext>
                  </a:extLst>
                </p:cNvPr>
                <p:cNvSpPr/>
                <p:nvPr/>
              </p:nvSpPr>
              <p:spPr>
                <a:xfrm>
                  <a:off x="4864807" y="2981558"/>
                  <a:ext cx="107197" cy="76944"/>
                </a:xfrm>
                <a:prstGeom prst="roundRect">
                  <a:avLst/>
                </a:prstGeom>
                <a:solidFill>
                  <a:srgbClr val="4D6AC4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dirty="0"/>
                </a:p>
              </p:txBody>
            </p:sp>
            <p:sp>
              <p:nvSpPr>
                <p:cNvPr id="49" name="ZoneTexte 48">
                  <a:extLst>
                    <a:ext uri="{FF2B5EF4-FFF2-40B4-BE49-F238E27FC236}">
                      <a16:creationId xmlns:a16="http://schemas.microsoft.com/office/drawing/2014/main" id="{9D6C8524-6E59-9CAB-3466-49BE9897B716}"/>
                    </a:ext>
                  </a:extLst>
                </p:cNvPr>
                <p:cNvSpPr txBox="1"/>
                <p:nvPr/>
              </p:nvSpPr>
              <p:spPr>
                <a:xfrm>
                  <a:off x="4765048" y="3031902"/>
                  <a:ext cx="306494" cy="15388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sz="400" b="1" dirty="0">
                      <a:latin typeface="Josefin Sans" pitchFamily="2" charset="77"/>
                      <a:ea typeface="Josefin Sans" pitchFamily="2" charset="77"/>
                    </a:rPr>
                    <a:t>RH. H</a:t>
                  </a:r>
                </a:p>
              </p:txBody>
            </p:sp>
          </p:grpSp>
          <p:grpSp>
            <p:nvGrpSpPr>
              <p:cNvPr id="15" name="Groupe 14">
                <a:extLst>
                  <a:ext uri="{FF2B5EF4-FFF2-40B4-BE49-F238E27FC236}">
                    <a16:creationId xmlns:a16="http://schemas.microsoft.com/office/drawing/2014/main" id="{5333242E-49E8-BBF8-EFF0-9480241E40C3}"/>
                  </a:ext>
                </a:extLst>
              </p:cNvPr>
              <p:cNvGrpSpPr/>
              <p:nvPr/>
            </p:nvGrpSpPr>
            <p:grpSpPr>
              <a:xfrm>
                <a:off x="2748580" y="4069611"/>
                <a:ext cx="377026" cy="199805"/>
                <a:chOff x="4713689" y="2051817"/>
                <a:chExt cx="377026" cy="199805"/>
              </a:xfrm>
            </p:grpSpPr>
            <p:sp>
              <p:nvSpPr>
                <p:cNvPr id="46" name="Rectangle : coins arrondis 45">
                  <a:extLst>
                    <a:ext uri="{FF2B5EF4-FFF2-40B4-BE49-F238E27FC236}">
                      <a16:creationId xmlns:a16="http://schemas.microsoft.com/office/drawing/2014/main" id="{E8F8FBD2-CAAB-BE4A-3F16-E9C5719CA255}"/>
                    </a:ext>
                  </a:extLst>
                </p:cNvPr>
                <p:cNvSpPr/>
                <p:nvPr/>
              </p:nvSpPr>
              <p:spPr>
                <a:xfrm>
                  <a:off x="4850302" y="2051817"/>
                  <a:ext cx="107197" cy="76944"/>
                </a:xfrm>
                <a:prstGeom prst="roundRect">
                  <a:avLst/>
                </a:prstGeom>
                <a:solidFill>
                  <a:srgbClr val="9559B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dirty="0"/>
                </a:p>
              </p:txBody>
            </p:sp>
            <p:sp>
              <p:nvSpPr>
                <p:cNvPr id="47" name="ZoneTexte 46">
                  <a:extLst>
                    <a:ext uri="{FF2B5EF4-FFF2-40B4-BE49-F238E27FC236}">
                      <a16:creationId xmlns:a16="http://schemas.microsoft.com/office/drawing/2014/main" id="{D5979AB0-DB46-35AA-525C-EC5E360D4754}"/>
                    </a:ext>
                  </a:extLst>
                </p:cNvPr>
                <p:cNvSpPr txBox="1"/>
                <p:nvPr/>
              </p:nvSpPr>
              <p:spPr>
                <a:xfrm>
                  <a:off x="4713689" y="2097734"/>
                  <a:ext cx="377026" cy="15388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sz="400" b="1" dirty="0" err="1">
                      <a:latin typeface="Josefin Sans" pitchFamily="2" charset="77"/>
                      <a:ea typeface="Josefin Sans" pitchFamily="2" charset="77"/>
                    </a:rPr>
                    <a:t>Comm</a:t>
                  </a:r>
                  <a:r>
                    <a:rPr lang="fr-FR" sz="400" b="1" dirty="0">
                      <a:latin typeface="Josefin Sans" pitchFamily="2" charset="77"/>
                      <a:ea typeface="Josefin Sans" pitchFamily="2" charset="77"/>
                    </a:rPr>
                    <a:t>. F</a:t>
                  </a:r>
                </a:p>
              </p:txBody>
            </p:sp>
          </p:grpSp>
          <p:grpSp>
            <p:nvGrpSpPr>
              <p:cNvPr id="16" name="Groupe 15">
                <a:extLst>
                  <a:ext uri="{FF2B5EF4-FFF2-40B4-BE49-F238E27FC236}">
                    <a16:creationId xmlns:a16="http://schemas.microsoft.com/office/drawing/2014/main" id="{63311420-FC35-7528-FA0E-0BF0B25AE00A}"/>
                  </a:ext>
                </a:extLst>
              </p:cNvPr>
              <p:cNvGrpSpPr/>
              <p:nvPr/>
            </p:nvGrpSpPr>
            <p:grpSpPr>
              <a:xfrm>
                <a:off x="2043731" y="4063022"/>
                <a:ext cx="381836" cy="208564"/>
                <a:chOff x="4253422" y="4644741"/>
                <a:chExt cx="381836" cy="208564"/>
              </a:xfrm>
            </p:grpSpPr>
            <p:sp>
              <p:nvSpPr>
                <p:cNvPr id="44" name="Rectangle : coins arrondis 43">
                  <a:extLst>
                    <a:ext uri="{FF2B5EF4-FFF2-40B4-BE49-F238E27FC236}">
                      <a16:creationId xmlns:a16="http://schemas.microsoft.com/office/drawing/2014/main" id="{006CE3EE-7358-0A3E-4777-FC28AB9A09C1}"/>
                    </a:ext>
                  </a:extLst>
                </p:cNvPr>
                <p:cNvSpPr/>
                <p:nvPr/>
              </p:nvSpPr>
              <p:spPr>
                <a:xfrm>
                  <a:off x="4390741" y="4644741"/>
                  <a:ext cx="107197" cy="76944"/>
                </a:xfrm>
                <a:prstGeom prst="roundRect">
                  <a:avLst/>
                </a:prstGeom>
                <a:solidFill>
                  <a:srgbClr val="73C0DF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dirty="0"/>
                </a:p>
              </p:txBody>
            </p:sp>
            <p:sp>
              <p:nvSpPr>
                <p:cNvPr id="45" name="ZoneTexte 44">
                  <a:extLst>
                    <a:ext uri="{FF2B5EF4-FFF2-40B4-BE49-F238E27FC236}">
                      <a16:creationId xmlns:a16="http://schemas.microsoft.com/office/drawing/2014/main" id="{D79A3811-C640-9618-DF22-1FF3519FE1AE}"/>
                    </a:ext>
                  </a:extLst>
                </p:cNvPr>
                <p:cNvSpPr txBox="1"/>
                <p:nvPr/>
              </p:nvSpPr>
              <p:spPr>
                <a:xfrm>
                  <a:off x="4253422" y="4699417"/>
                  <a:ext cx="381836" cy="15388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sz="400" b="1" dirty="0" err="1">
                      <a:latin typeface="Josefin Sans" pitchFamily="2" charset="77"/>
                      <a:ea typeface="Josefin Sans" pitchFamily="2" charset="77"/>
                    </a:rPr>
                    <a:t>Comm</a:t>
                  </a:r>
                  <a:r>
                    <a:rPr lang="fr-FR" sz="400" b="1" dirty="0">
                      <a:latin typeface="Josefin Sans" pitchFamily="2" charset="77"/>
                      <a:ea typeface="Josefin Sans" pitchFamily="2" charset="77"/>
                    </a:rPr>
                    <a:t>. H</a:t>
                  </a:r>
                </a:p>
              </p:txBody>
            </p:sp>
          </p:grpSp>
          <p:grpSp>
            <p:nvGrpSpPr>
              <p:cNvPr id="17" name="Groupe 16">
                <a:extLst>
                  <a:ext uri="{FF2B5EF4-FFF2-40B4-BE49-F238E27FC236}">
                    <a16:creationId xmlns:a16="http://schemas.microsoft.com/office/drawing/2014/main" id="{514A5A7C-7AEE-33B0-107F-87A78221BE7F}"/>
                  </a:ext>
                </a:extLst>
              </p:cNvPr>
              <p:cNvGrpSpPr/>
              <p:nvPr/>
            </p:nvGrpSpPr>
            <p:grpSpPr>
              <a:xfrm>
                <a:off x="3744563" y="4063235"/>
                <a:ext cx="335348" cy="201076"/>
                <a:chOff x="5259408" y="2094559"/>
                <a:chExt cx="335348" cy="201076"/>
              </a:xfrm>
            </p:grpSpPr>
            <p:sp>
              <p:nvSpPr>
                <p:cNvPr id="42" name="Rectangle : coins arrondis 41">
                  <a:extLst>
                    <a:ext uri="{FF2B5EF4-FFF2-40B4-BE49-F238E27FC236}">
                      <a16:creationId xmlns:a16="http://schemas.microsoft.com/office/drawing/2014/main" id="{6983F250-AF7A-2186-E927-916CADC85A36}"/>
                    </a:ext>
                  </a:extLst>
                </p:cNvPr>
                <p:cNvSpPr/>
                <p:nvPr/>
              </p:nvSpPr>
              <p:spPr>
                <a:xfrm>
                  <a:off x="5368727" y="2094559"/>
                  <a:ext cx="107197" cy="76944"/>
                </a:xfrm>
                <a:prstGeom prst="roundRect">
                  <a:avLst/>
                </a:prstGeom>
                <a:solidFill>
                  <a:srgbClr val="FBC54F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dirty="0"/>
                </a:p>
              </p:txBody>
            </p:sp>
            <p:sp>
              <p:nvSpPr>
                <p:cNvPr id="43" name="ZoneTexte 42">
                  <a:extLst>
                    <a:ext uri="{FF2B5EF4-FFF2-40B4-BE49-F238E27FC236}">
                      <a16:creationId xmlns:a16="http://schemas.microsoft.com/office/drawing/2014/main" id="{F7497E35-8718-0A23-58E1-82AE4D5BCEF6}"/>
                    </a:ext>
                  </a:extLst>
                </p:cNvPr>
                <p:cNvSpPr txBox="1"/>
                <p:nvPr/>
              </p:nvSpPr>
              <p:spPr>
                <a:xfrm>
                  <a:off x="5259408" y="2141747"/>
                  <a:ext cx="335348" cy="15388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sz="400" b="1" dirty="0">
                      <a:latin typeface="Josefin Sans" pitchFamily="2" charset="77"/>
                      <a:ea typeface="Josefin Sans" pitchFamily="2" charset="77"/>
                    </a:rPr>
                    <a:t>R&amp;D. F</a:t>
                  </a:r>
                </a:p>
              </p:txBody>
            </p:sp>
          </p:grpSp>
          <p:grpSp>
            <p:nvGrpSpPr>
              <p:cNvPr id="18" name="Groupe 17">
                <a:extLst>
                  <a:ext uri="{FF2B5EF4-FFF2-40B4-BE49-F238E27FC236}">
                    <a16:creationId xmlns:a16="http://schemas.microsoft.com/office/drawing/2014/main" id="{1E5D0832-6CD9-BF1C-A214-F03D63339E6E}"/>
                  </a:ext>
                </a:extLst>
              </p:cNvPr>
              <p:cNvGrpSpPr/>
              <p:nvPr/>
            </p:nvGrpSpPr>
            <p:grpSpPr>
              <a:xfrm>
                <a:off x="1863427" y="4063022"/>
                <a:ext cx="340158" cy="207808"/>
                <a:chOff x="4884521" y="4534105"/>
                <a:chExt cx="340158" cy="207808"/>
              </a:xfrm>
            </p:grpSpPr>
            <p:sp>
              <p:nvSpPr>
                <p:cNvPr id="40" name="Rectangle : coins arrondis 39">
                  <a:extLst>
                    <a:ext uri="{FF2B5EF4-FFF2-40B4-BE49-F238E27FC236}">
                      <a16:creationId xmlns:a16="http://schemas.microsoft.com/office/drawing/2014/main" id="{9FFBB64D-18D7-AB9E-91E8-D4E1C9E5656C}"/>
                    </a:ext>
                  </a:extLst>
                </p:cNvPr>
                <p:cNvSpPr/>
                <p:nvPr/>
              </p:nvSpPr>
              <p:spPr>
                <a:xfrm>
                  <a:off x="4993336" y="4534105"/>
                  <a:ext cx="107197" cy="76944"/>
                </a:xfrm>
                <a:prstGeom prst="roundRect">
                  <a:avLst/>
                </a:prstGeom>
                <a:solidFill>
                  <a:srgbClr val="ED5C5D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dirty="0"/>
                </a:p>
              </p:txBody>
            </p:sp>
            <p:sp>
              <p:nvSpPr>
                <p:cNvPr id="41" name="ZoneTexte 40">
                  <a:extLst>
                    <a:ext uri="{FF2B5EF4-FFF2-40B4-BE49-F238E27FC236}">
                      <a16:creationId xmlns:a16="http://schemas.microsoft.com/office/drawing/2014/main" id="{8C8E96D3-682C-4181-8889-EAA4BE6C0B32}"/>
                    </a:ext>
                  </a:extLst>
                </p:cNvPr>
                <p:cNvSpPr txBox="1"/>
                <p:nvPr/>
              </p:nvSpPr>
              <p:spPr>
                <a:xfrm>
                  <a:off x="4884521" y="4588025"/>
                  <a:ext cx="340158" cy="15388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sz="400" b="1" dirty="0">
                      <a:latin typeface="Josefin Sans" pitchFamily="2" charset="77"/>
                      <a:ea typeface="Josefin Sans" pitchFamily="2" charset="77"/>
                    </a:rPr>
                    <a:t>R&amp;D. H</a:t>
                  </a:r>
                </a:p>
              </p:txBody>
            </p:sp>
          </p:grpSp>
          <p:grpSp>
            <p:nvGrpSpPr>
              <p:cNvPr id="19" name="Groupe 18">
                <a:extLst>
                  <a:ext uri="{FF2B5EF4-FFF2-40B4-BE49-F238E27FC236}">
                    <a16:creationId xmlns:a16="http://schemas.microsoft.com/office/drawing/2014/main" id="{83A42EA2-FD42-F808-4D9E-F0BCF9EFF3DD}"/>
                  </a:ext>
                </a:extLst>
              </p:cNvPr>
              <p:cNvGrpSpPr/>
              <p:nvPr/>
            </p:nvGrpSpPr>
            <p:grpSpPr>
              <a:xfrm>
                <a:off x="2289581" y="4069611"/>
                <a:ext cx="357790" cy="198741"/>
                <a:chOff x="4591623" y="4649184"/>
                <a:chExt cx="357790" cy="198741"/>
              </a:xfrm>
            </p:grpSpPr>
            <p:sp>
              <p:nvSpPr>
                <p:cNvPr id="38" name="Rectangle : coins arrondis 37">
                  <a:extLst>
                    <a:ext uri="{FF2B5EF4-FFF2-40B4-BE49-F238E27FC236}">
                      <a16:creationId xmlns:a16="http://schemas.microsoft.com/office/drawing/2014/main" id="{930CC67E-A74C-5EE6-D7AF-D0A7AAAE9216}"/>
                    </a:ext>
                  </a:extLst>
                </p:cNvPr>
                <p:cNvSpPr/>
                <p:nvPr/>
              </p:nvSpPr>
              <p:spPr>
                <a:xfrm>
                  <a:off x="4720784" y="4649184"/>
                  <a:ext cx="107197" cy="76944"/>
                </a:xfrm>
                <a:prstGeom prst="roundRect">
                  <a:avLst/>
                </a:prstGeom>
                <a:solidFill>
                  <a:srgbClr val="40A576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dirty="0"/>
                </a:p>
              </p:txBody>
            </p:sp>
            <p:sp>
              <p:nvSpPr>
                <p:cNvPr id="39" name="ZoneTexte 38">
                  <a:extLst>
                    <a:ext uri="{FF2B5EF4-FFF2-40B4-BE49-F238E27FC236}">
                      <a16:creationId xmlns:a16="http://schemas.microsoft.com/office/drawing/2014/main" id="{A0E2C3C7-0A9E-84B8-896D-752E01BEC080}"/>
                    </a:ext>
                  </a:extLst>
                </p:cNvPr>
                <p:cNvSpPr txBox="1"/>
                <p:nvPr/>
              </p:nvSpPr>
              <p:spPr>
                <a:xfrm>
                  <a:off x="4591623" y="4694037"/>
                  <a:ext cx="357790" cy="15388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sz="400" b="1" dirty="0">
                      <a:latin typeface="Josefin Sans" pitchFamily="2" charset="77"/>
                      <a:ea typeface="Josefin Sans" pitchFamily="2" charset="77"/>
                    </a:rPr>
                    <a:t>Mark. H</a:t>
                  </a:r>
                </a:p>
              </p:txBody>
            </p:sp>
          </p:grpSp>
          <p:grpSp>
            <p:nvGrpSpPr>
              <p:cNvPr id="20" name="Groupe 19">
                <a:extLst>
                  <a:ext uri="{FF2B5EF4-FFF2-40B4-BE49-F238E27FC236}">
                    <a16:creationId xmlns:a16="http://schemas.microsoft.com/office/drawing/2014/main" id="{56E585A1-BC6E-9383-6202-77098C5A2B8D}"/>
                  </a:ext>
                </a:extLst>
              </p:cNvPr>
              <p:cNvGrpSpPr/>
              <p:nvPr/>
            </p:nvGrpSpPr>
            <p:grpSpPr>
              <a:xfrm>
                <a:off x="3483523" y="4066295"/>
                <a:ext cx="352982" cy="199348"/>
                <a:chOff x="4970007" y="2684007"/>
                <a:chExt cx="352982" cy="199348"/>
              </a:xfrm>
            </p:grpSpPr>
            <p:sp>
              <p:nvSpPr>
                <p:cNvPr id="36" name="Rectangle : coins arrondis 35">
                  <a:extLst>
                    <a:ext uri="{FF2B5EF4-FFF2-40B4-BE49-F238E27FC236}">
                      <a16:creationId xmlns:a16="http://schemas.microsoft.com/office/drawing/2014/main" id="{701EAE03-17FD-E8FA-46BE-582BDCA7CA3B}"/>
                    </a:ext>
                  </a:extLst>
                </p:cNvPr>
                <p:cNvSpPr/>
                <p:nvPr/>
              </p:nvSpPr>
              <p:spPr>
                <a:xfrm>
                  <a:off x="5080326" y="2684007"/>
                  <a:ext cx="107197" cy="76944"/>
                </a:xfrm>
                <a:prstGeom prst="roundRect">
                  <a:avLst/>
                </a:prstGeom>
                <a:solidFill>
                  <a:srgbClr val="8BC96C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dirty="0"/>
                </a:p>
              </p:txBody>
            </p:sp>
            <p:sp>
              <p:nvSpPr>
                <p:cNvPr id="37" name="ZoneTexte 36">
                  <a:extLst>
                    <a:ext uri="{FF2B5EF4-FFF2-40B4-BE49-F238E27FC236}">
                      <a16:creationId xmlns:a16="http://schemas.microsoft.com/office/drawing/2014/main" id="{82DBB6EF-36A2-B661-2490-C4907CAAB63A}"/>
                    </a:ext>
                  </a:extLst>
                </p:cNvPr>
                <p:cNvSpPr txBox="1"/>
                <p:nvPr/>
              </p:nvSpPr>
              <p:spPr>
                <a:xfrm>
                  <a:off x="4970007" y="2729467"/>
                  <a:ext cx="352982" cy="15388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sz="400" b="1" dirty="0">
                      <a:latin typeface="Josefin Sans" pitchFamily="2" charset="77"/>
                      <a:ea typeface="Josefin Sans" pitchFamily="2" charset="77"/>
                    </a:rPr>
                    <a:t>Mark. F</a:t>
                  </a:r>
                </a:p>
              </p:txBody>
            </p:sp>
          </p:grpSp>
          <p:grpSp>
            <p:nvGrpSpPr>
              <p:cNvPr id="21" name="Groupe 20">
                <a:extLst>
                  <a:ext uri="{FF2B5EF4-FFF2-40B4-BE49-F238E27FC236}">
                    <a16:creationId xmlns:a16="http://schemas.microsoft.com/office/drawing/2014/main" id="{A726631C-6F3A-1398-0DF8-B3B56AAA855F}"/>
                  </a:ext>
                </a:extLst>
              </p:cNvPr>
              <p:cNvGrpSpPr/>
              <p:nvPr/>
            </p:nvGrpSpPr>
            <p:grpSpPr>
              <a:xfrm>
                <a:off x="2491376" y="4067751"/>
                <a:ext cx="410690" cy="192498"/>
                <a:chOff x="5341254" y="2976851"/>
                <a:chExt cx="410690" cy="192498"/>
              </a:xfrm>
            </p:grpSpPr>
            <p:sp>
              <p:nvSpPr>
                <p:cNvPr id="34" name="Rectangle : coins arrondis 33">
                  <a:extLst>
                    <a:ext uri="{FF2B5EF4-FFF2-40B4-BE49-F238E27FC236}">
                      <a16:creationId xmlns:a16="http://schemas.microsoft.com/office/drawing/2014/main" id="{A0D5D6F5-657F-90F0-A210-5D27094AC152}"/>
                    </a:ext>
                  </a:extLst>
                </p:cNvPr>
                <p:cNvSpPr/>
                <p:nvPr/>
              </p:nvSpPr>
              <p:spPr>
                <a:xfrm>
                  <a:off x="5496303" y="2976851"/>
                  <a:ext cx="107197" cy="76944"/>
                </a:xfrm>
                <a:prstGeom prst="roundRect">
                  <a:avLst/>
                </a:prstGeom>
                <a:solidFill>
                  <a:srgbClr val="FD7C47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dirty="0"/>
                </a:p>
              </p:txBody>
            </p:sp>
            <p:sp>
              <p:nvSpPr>
                <p:cNvPr id="35" name="ZoneTexte 34">
                  <a:extLst>
                    <a:ext uri="{FF2B5EF4-FFF2-40B4-BE49-F238E27FC236}">
                      <a16:creationId xmlns:a16="http://schemas.microsoft.com/office/drawing/2014/main" id="{85326843-C9B7-65A3-8FE3-6FC5499C769F}"/>
                    </a:ext>
                  </a:extLst>
                </p:cNvPr>
                <p:cNvSpPr txBox="1"/>
                <p:nvPr/>
              </p:nvSpPr>
              <p:spPr>
                <a:xfrm>
                  <a:off x="5341254" y="3015461"/>
                  <a:ext cx="410690" cy="15388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sz="400" b="1" dirty="0">
                      <a:latin typeface="Josefin Sans" pitchFamily="2" charset="77"/>
                      <a:ea typeface="Josefin Sans" pitchFamily="2" charset="77"/>
                    </a:rPr>
                    <a:t>Compta. H</a:t>
                  </a:r>
                </a:p>
              </p:txBody>
            </p:sp>
          </p:grpSp>
          <p:grpSp>
            <p:nvGrpSpPr>
              <p:cNvPr id="22" name="Groupe 21">
                <a:extLst>
                  <a:ext uri="{FF2B5EF4-FFF2-40B4-BE49-F238E27FC236}">
                    <a16:creationId xmlns:a16="http://schemas.microsoft.com/office/drawing/2014/main" id="{4F2929D1-BD79-C393-20A5-10D07D354122}"/>
                  </a:ext>
                </a:extLst>
              </p:cNvPr>
              <p:cNvGrpSpPr/>
              <p:nvPr/>
            </p:nvGrpSpPr>
            <p:grpSpPr>
              <a:xfrm>
                <a:off x="2981097" y="4061411"/>
                <a:ext cx="405880" cy="197211"/>
                <a:chOff x="5120049" y="3303694"/>
                <a:chExt cx="405880" cy="197211"/>
              </a:xfrm>
            </p:grpSpPr>
            <p:sp>
              <p:nvSpPr>
                <p:cNvPr id="32" name="Rectangle : coins arrondis 31">
                  <a:extLst>
                    <a:ext uri="{FF2B5EF4-FFF2-40B4-BE49-F238E27FC236}">
                      <a16:creationId xmlns:a16="http://schemas.microsoft.com/office/drawing/2014/main" id="{A54E7B85-214C-7990-FA92-75CD10CEE3AB}"/>
                    </a:ext>
                  </a:extLst>
                </p:cNvPr>
                <p:cNvSpPr/>
                <p:nvPr/>
              </p:nvSpPr>
              <p:spPr>
                <a:xfrm>
                  <a:off x="5269390" y="3303694"/>
                  <a:ext cx="107197" cy="76944"/>
                </a:xfrm>
                <a:prstGeom prst="roundRect">
                  <a:avLst/>
                </a:prstGeom>
                <a:solidFill>
                  <a:srgbClr val="E977CA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dirty="0"/>
                </a:p>
              </p:txBody>
            </p:sp>
            <p:sp>
              <p:nvSpPr>
                <p:cNvPr id="33" name="ZoneTexte 32">
                  <a:extLst>
                    <a:ext uri="{FF2B5EF4-FFF2-40B4-BE49-F238E27FC236}">
                      <a16:creationId xmlns:a16="http://schemas.microsoft.com/office/drawing/2014/main" id="{5DD1D778-6DB1-C544-A6FB-042098EB704F}"/>
                    </a:ext>
                  </a:extLst>
                </p:cNvPr>
                <p:cNvSpPr txBox="1"/>
                <p:nvPr/>
              </p:nvSpPr>
              <p:spPr>
                <a:xfrm>
                  <a:off x="5120049" y="3347017"/>
                  <a:ext cx="405880" cy="15388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sz="400" b="1" dirty="0">
                      <a:latin typeface="Josefin Sans" pitchFamily="2" charset="77"/>
                      <a:ea typeface="Josefin Sans" pitchFamily="2" charset="77"/>
                    </a:rPr>
                    <a:t>Compta. F</a:t>
                  </a:r>
                </a:p>
              </p:txBody>
            </p:sp>
          </p:grpSp>
          <p:grpSp>
            <p:nvGrpSpPr>
              <p:cNvPr id="23" name="Groupe 22">
                <a:extLst>
                  <a:ext uri="{FF2B5EF4-FFF2-40B4-BE49-F238E27FC236}">
                    <a16:creationId xmlns:a16="http://schemas.microsoft.com/office/drawing/2014/main" id="{DF2D9C36-D4D3-3F35-08D2-EBE07BAB8199}"/>
                  </a:ext>
                </a:extLst>
              </p:cNvPr>
              <p:cNvGrpSpPr/>
              <p:nvPr/>
            </p:nvGrpSpPr>
            <p:grpSpPr>
              <a:xfrm>
                <a:off x="1142315" y="4069611"/>
                <a:ext cx="377026" cy="196032"/>
                <a:chOff x="4748257" y="3282173"/>
                <a:chExt cx="377026" cy="196032"/>
              </a:xfrm>
            </p:grpSpPr>
            <p:sp>
              <p:nvSpPr>
                <p:cNvPr id="30" name="ZoneTexte 29">
                  <a:extLst>
                    <a:ext uri="{FF2B5EF4-FFF2-40B4-BE49-F238E27FC236}">
                      <a16:creationId xmlns:a16="http://schemas.microsoft.com/office/drawing/2014/main" id="{E4BF5E21-C46A-CF4E-9D66-AECAAE53962E}"/>
                    </a:ext>
                  </a:extLst>
                </p:cNvPr>
                <p:cNvSpPr txBox="1"/>
                <p:nvPr/>
              </p:nvSpPr>
              <p:spPr>
                <a:xfrm>
                  <a:off x="4748257" y="3324317"/>
                  <a:ext cx="377026" cy="15388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sz="400" b="1" dirty="0">
                      <a:latin typeface="Josefin Sans" pitchFamily="2" charset="77"/>
                      <a:ea typeface="Josefin Sans" pitchFamily="2" charset="77"/>
                    </a:rPr>
                    <a:t>Consul. F</a:t>
                  </a:r>
                </a:p>
              </p:txBody>
            </p:sp>
            <p:sp>
              <p:nvSpPr>
                <p:cNvPr id="31" name="Rectangle : coins arrondis 30">
                  <a:extLst>
                    <a:ext uri="{FF2B5EF4-FFF2-40B4-BE49-F238E27FC236}">
                      <a16:creationId xmlns:a16="http://schemas.microsoft.com/office/drawing/2014/main" id="{CD11056F-0E8B-5204-D9A5-E0711786CCE1}"/>
                    </a:ext>
                  </a:extLst>
                </p:cNvPr>
                <p:cNvSpPr/>
                <p:nvPr/>
              </p:nvSpPr>
              <p:spPr>
                <a:xfrm>
                  <a:off x="4873184" y="3282173"/>
                  <a:ext cx="107197" cy="76944"/>
                </a:xfrm>
                <a:prstGeom prst="roundRect">
                  <a:avLst/>
                </a:prstGeom>
                <a:solidFill>
                  <a:srgbClr val="4D6AC4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dirty="0"/>
                </a:p>
              </p:txBody>
            </p:sp>
          </p:grpSp>
          <p:grpSp>
            <p:nvGrpSpPr>
              <p:cNvPr id="24" name="Groupe 23">
                <a:extLst>
                  <a:ext uri="{FF2B5EF4-FFF2-40B4-BE49-F238E27FC236}">
                    <a16:creationId xmlns:a16="http://schemas.microsoft.com/office/drawing/2014/main" id="{E431D8B7-B85E-761A-B27B-D4560321C8CA}"/>
                  </a:ext>
                </a:extLst>
              </p:cNvPr>
              <p:cNvGrpSpPr/>
              <p:nvPr/>
            </p:nvGrpSpPr>
            <p:grpSpPr>
              <a:xfrm>
                <a:off x="1374439" y="4061411"/>
                <a:ext cx="381836" cy="204232"/>
                <a:chOff x="4721423" y="3175611"/>
                <a:chExt cx="381836" cy="204232"/>
              </a:xfrm>
            </p:grpSpPr>
            <p:sp>
              <p:nvSpPr>
                <p:cNvPr id="28" name="ZoneTexte 27">
                  <a:extLst>
                    <a:ext uri="{FF2B5EF4-FFF2-40B4-BE49-F238E27FC236}">
                      <a16:creationId xmlns:a16="http://schemas.microsoft.com/office/drawing/2014/main" id="{6088254D-0D39-301C-AE91-A39EBA0F8992}"/>
                    </a:ext>
                  </a:extLst>
                </p:cNvPr>
                <p:cNvSpPr txBox="1"/>
                <p:nvPr/>
              </p:nvSpPr>
              <p:spPr>
                <a:xfrm>
                  <a:off x="4721423" y="3225955"/>
                  <a:ext cx="381836" cy="15388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sz="400" b="1" dirty="0">
                      <a:latin typeface="Josefin Sans" pitchFamily="2" charset="77"/>
                      <a:ea typeface="Josefin Sans" pitchFamily="2" charset="77"/>
                    </a:rPr>
                    <a:t>Consul. H</a:t>
                  </a:r>
                </a:p>
              </p:txBody>
            </p:sp>
            <p:sp>
              <p:nvSpPr>
                <p:cNvPr id="29" name="Rectangle : coins arrondis 28">
                  <a:extLst>
                    <a:ext uri="{FF2B5EF4-FFF2-40B4-BE49-F238E27FC236}">
                      <a16:creationId xmlns:a16="http://schemas.microsoft.com/office/drawing/2014/main" id="{13615C12-E19A-E245-37DD-9AEE0BCA10C9}"/>
                    </a:ext>
                  </a:extLst>
                </p:cNvPr>
                <p:cNvSpPr/>
                <p:nvPr/>
              </p:nvSpPr>
              <p:spPr>
                <a:xfrm>
                  <a:off x="4853420" y="3175611"/>
                  <a:ext cx="107197" cy="76944"/>
                </a:xfrm>
                <a:prstGeom prst="roundRect">
                  <a:avLst/>
                </a:prstGeom>
                <a:solidFill>
                  <a:srgbClr val="8BC96C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dirty="0"/>
                </a:p>
              </p:txBody>
            </p:sp>
          </p:grpSp>
          <p:grpSp>
            <p:nvGrpSpPr>
              <p:cNvPr id="25" name="Groupe 24">
                <a:extLst>
                  <a:ext uri="{FF2B5EF4-FFF2-40B4-BE49-F238E27FC236}">
                    <a16:creationId xmlns:a16="http://schemas.microsoft.com/office/drawing/2014/main" id="{23DA1B4A-B25B-EE0F-5C14-9A91DFFD2ABC}"/>
                  </a:ext>
                </a:extLst>
              </p:cNvPr>
              <p:cNvGrpSpPr/>
              <p:nvPr/>
            </p:nvGrpSpPr>
            <p:grpSpPr>
              <a:xfrm>
                <a:off x="1660100" y="4061411"/>
                <a:ext cx="301686" cy="212715"/>
                <a:chOff x="4822590" y="4145622"/>
                <a:chExt cx="301686" cy="212715"/>
              </a:xfrm>
            </p:grpSpPr>
            <p:sp>
              <p:nvSpPr>
                <p:cNvPr id="26" name="ZoneTexte 25">
                  <a:extLst>
                    <a:ext uri="{FF2B5EF4-FFF2-40B4-BE49-F238E27FC236}">
                      <a16:creationId xmlns:a16="http://schemas.microsoft.com/office/drawing/2014/main" id="{DA8FC8B5-8FC2-7A62-9CC0-3F2A6E6541AB}"/>
                    </a:ext>
                  </a:extLst>
                </p:cNvPr>
                <p:cNvSpPr txBox="1"/>
                <p:nvPr/>
              </p:nvSpPr>
              <p:spPr>
                <a:xfrm>
                  <a:off x="4822590" y="4204449"/>
                  <a:ext cx="301686" cy="15388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sz="400" b="1" dirty="0">
                      <a:latin typeface="Josefin Sans" pitchFamily="2" charset="77"/>
                      <a:ea typeface="Josefin Sans" pitchFamily="2" charset="77"/>
                    </a:rPr>
                    <a:t>RH. F</a:t>
                  </a:r>
                </a:p>
              </p:txBody>
            </p:sp>
            <p:sp>
              <p:nvSpPr>
                <p:cNvPr id="27" name="Rectangle : coins arrondis 26">
                  <a:extLst>
                    <a:ext uri="{FF2B5EF4-FFF2-40B4-BE49-F238E27FC236}">
                      <a16:creationId xmlns:a16="http://schemas.microsoft.com/office/drawing/2014/main" id="{CF450787-AA7A-ACCB-8522-89F861D523C4}"/>
                    </a:ext>
                  </a:extLst>
                </p:cNvPr>
                <p:cNvSpPr/>
                <p:nvPr/>
              </p:nvSpPr>
              <p:spPr>
                <a:xfrm>
                  <a:off x="4911088" y="4145622"/>
                  <a:ext cx="107197" cy="76944"/>
                </a:xfrm>
                <a:prstGeom prst="roundRect">
                  <a:avLst/>
                </a:prstGeom>
                <a:solidFill>
                  <a:srgbClr val="FBC54F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dirty="0"/>
                </a:p>
              </p:txBody>
            </p:sp>
          </p:grpSp>
        </p:grpSp>
        <p:sp>
          <p:nvSpPr>
            <p:cNvPr id="50" name="ZoneTexte 49">
              <a:extLst>
                <a:ext uri="{FF2B5EF4-FFF2-40B4-BE49-F238E27FC236}">
                  <a16:creationId xmlns:a16="http://schemas.microsoft.com/office/drawing/2014/main" id="{6CC4A087-4432-227C-9543-8D7E3B39C7E0}"/>
                </a:ext>
              </a:extLst>
            </p:cNvPr>
            <p:cNvSpPr txBox="1"/>
            <p:nvPr/>
          </p:nvSpPr>
          <p:spPr>
            <a:xfrm>
              <a:off x="5556454" y="2380193"/>
              <a:ext cx="243978" cy="1538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400" b="1" dirty="0">
                  <a:latin typeface="Josefin Sans" pitchFamily="2" charset="77"/>
                  <a:ea typeface="Josefin Sans" pitchFamily="2" charset="77"/>
                </a:rPr>
                <a:t>50</a:t>
              </a:r>
            </a:p>
          </p:txBody>
        </p:sp>
        <p:sp>
          <p:nvSpPr>
            <p:cNvPr id="51" name="ZoneTexte 50">
              <a:extLst>
                <a:ext uri="{FF2B5EF4-FFF2-40B4-BE49-F238E27FC236}">
                  <a16:creationId xmlns:a16="http://schemas.microsoft.com/office/drawing/2014/main" id="{8579439C-1695-87CB-1E72-197F2FDE27B0}"/>
                </a:ext>
              </a:extLst>
            </p:cNvPr>
            <p:cNvSpPr txBox="1"/>
            <p:nvPr/>
          </p:nvSpPr>
          <p:spPr>
            <a:xfrm>
              <a:off x="5783127" y="2381292"/>
              <a:ext cx="226344" cy="1538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400" b="1" dirty="0">
                  <a:latin typeface="Josefin Sans" pitchFamily="2" charset="77"/>
                  <a:ea typeface="Josefin Sans" pitchFamily="2" charset="77"/>
                </a:rPr>
                <a:t>51</a:t>
              </a:r>
            </a:p>
          </p:txBody>
        </p:sp>
        <p:sp>
          <p:nvSpPr>
            <p:cNvPr id="52" name="ZoneTexte 51">
              <a:extLst>
                <a:ext uri="{FF2B5EF4-FFF2-40B4-BE49-F238E27FC236}">
                  <a16:creationId xmlns:a16="http://schemas.microsoft.com/office/drawing/2014/main" id="{FF9E9976-ADD6-E5AF-1B2A-B8743A236D47}"/>
                </a:ext>
              </a:extLst>
            </p:cNvPr>
            <p:cNvSpPr txBox="1"/>
            <p:nvPr/>
          </p:nvSpPr>
          <p:spPr>
            <a:xfrm>
              <a:off x="6009471" y="2454384"/>
              <a:ext cx="237566" cy="1538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400" b="1" dirty="0">
                  <a:latin typeface="Josefin Sans" pitchFamily="2" charset="77"/>
                  <a:ea typeface="Josefin Sans" pitchFamily="2" charset="77"/>
                </a:rPr>
                <a:t>48</a:t>
              </a:r>
            </a:p>
          </p:txBody>
        </p:sp>
        <p:sp>
          <p:nvSpPr>
            <p:cNvPr id="53" name="ZoneTexte 52">
              <a:extLst>
                <a:ext uri="{FF2B5EF4-FFF2-40B4-BE49-F238E27FC236}">
                  <a16:creationId xmlns:a16="http://schemas.microsoft.com/office/drawing/2014/main" id="{1F9C1F1A-36D1-C70C-1170-5A457513FED3}"/>
                </a:ext>
              </a:extLst>
            </p:cNvPr>
            <p:cNvSpPr txBox="1"/>
            <p:nvPr/>
          </p:nvSpPr>
          <p:spPr>
            <a:xfrm>
              <a:off x="6239176" y="2691984"/>
              <a:ext cx="235962" cy="1538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400" b="1" dirty="0">
                  <a:latin typeface="Josefin Sans" pitchFamily="2" charset="77"/>
                  <a:ea typeface="Josefin Sans" pitchFamily="2" charset="77"/>
                </a:rPr>
                <a:t>38</a:t>
              </a:r>
            </a:p>
          </p:txBody>
        </p:sp>
        <p:sp>
          <p:nvSpPr>
            <p:cNvPr id="54" name="ZoneTexte 53">
              <a:extLst>
                <a:ext uri="{FF2B5EF4-FFF2-40B4-BE49-F238E27FC236}">
                  <a16:creationId xmlns:a16="http://schemas.microsoft.com/office/drawing/2014/main" id="{62019240-976A-AC1A-AD22-276E40BB0C4B}"/>
                </a:ext>
              </a:extLst>
            </p:cNvPr>
            <p:cNvSpPr txBox="1"/>
            <p:nvPr/>
          </p:nvSpPr>
          <p:spPr>
            <a:xfrm>
              <a:off x="6469857" y="2551692"/>
              <a:ext cx="239168" cy="1538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400" b="1" dirty="0">
                  <a:latin typeface="Josefin Sans" pitchFamily="2" charset="77"/>
                  <a:ea typeface="Josefin Sans" pitchFamily="2" charset="77"/>
                </a:rPr>
                <a:t>44</a:t>
              </a:r>
            </a:p>
          </p:txBody>
        </p:sp>
        <p:sp>
          <p:nvSpPr>
            <p:cNvPr id="55" name="ZoneTexte 54">
              <a:extLst>
                <a:ext uri="{FF2B5EF4-FFF2-40B4-BE49-F238E27FC236}">
                  <a16:creationId xmlns:a16="http://schemas.microsoft.com/office/drawing/2014/main" id="{86F9E480-0ECC-FCDB-2BEF-A6E5EFC50775}"/>
                </a:ext>
              </a:extLst>
            </p:cNvPr>
            <p:cNvSpPr txBox="1"/>
            <p:nvPr/>
          </p:nvSpPr>
          <p:spPr>
            <a:xfrm>
              <a:off x="6692677" y="2515162"/>
              <a:ext cx="239168" cy="1538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400" b="1" dirty="0">
                  <a:latin typeface="Josefin Sans" pitchFamily="2" charset="77"/>
                  <a:ea typeface="Josefin Sans" pitchFamily="2" charset="77"/>
                </a:rPr>
                <a:t>45</a:t>
              </a:r>
            </a:p>
          </p:txBody>
        </p:sp>
        <p:sp>
          <p:nvSpPr>
            <p:cNvPr id="56" name="ZoneTexte 55">
              <a:extLst>
                <a:ext uri="{FF2B5EF4-FFF2-40B4-BE49-F238E27FC236}">
                  <a16:creationId xmlns:a16="http://schemas.microsoft.com/office/drawing/2014/main" id="{2B82F5AE-CA8B-D22D-E594-E617C9F4CBC8}"/>
                </a:ext>
              </a:extLst>
            </p:cNvPr>
            <p:cNvSpPr txBox="1"/>
            <p:nvPr/>
          </p:nvSpPr>
          <p:spPr>
            <a:xfrm>
              <a:off x="7149214" y="2187425"/>
              <a:ext cx="237566" cy="1538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400" b="1" dirty="0">
                  <a:latin typeface="Josefin Sans" pitchFamily="2" charset="77"/>
                  <a:ea typeface="Josefin Sans" pitchFamily="2" charset="77"/>
                </a:rPr>
                <a:t>58</a:t>
              </a:r>
            </a:p>
          </p:txBody>
        </p:sp>
        <p:sp>
          <p:nvSpPr>
            <p:cNvPr id="57" name="ZoneTexte 56">
              <a:extLst>
                <a:ext uri="{FF2B5EF4-FFF2-40B4-BE49-F238E27FC236}">
                  <a16:creationId xmlns:a16="http://schemas.microsoft.com/office/drawing/2014/main" id="{79E54D90-BD25-7D26-1980-EA05EC1ACE49}"/>
                </a:ext>
              </a:extLst>
            </p:cNvPr>
            <p:cNvSpPr txBox="1"/>
            <p:nvPr/>
          </p:nvSpPr>
          <p:spPr>
            <a:xfrm>
              <a:off x="6931845" y="2352107"/>
              <a:ext cx="239168" cy="1538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400" b="1" dirty="0">
                  <a:latin typeface="Josefin Sans" pitchFamily="2" charset="77"/>
                  <a:ea typeface="Josefin Sans" pitchFamily="2" charset="77"/>
                </a:rPr>
                <a:t>52</a:t>
              </a:r>
            </a:p>
          </p:txBody>
        </p:sp>
        <p:sp>
          <p:nvSpPr>
            <p:cNvPr id="58" name="ZoneTexte 57">
              <a:extLst>
                <a:ext uri="{FF2B5EF4-FFF2-40B4-BE49-F238E27FC236}">
                  <a16:creationId xmlns:a16="http://schemas.microsoft.com/office/drawing/2014/main" id="{9F99BEF1-D51D-32CC-A6CE-9918CFC6E9CA}"/>
                </a:ext>
              </a:extLst>
            </p:cNvPr>
            <p:cNvSpPr txBox="1"/>
            <p:nvPr/>
          </p:nvSpPr>
          <p:spPr>
            <a:xfrm>
              <a:off x="7377485" y="2485755"/>
              <a:ext cx="239168" cy="1538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400" b="1" dirty="0">
                  <a:latin typeface="Josefin Sans" pitchFamily="2" charset="77"/>
                  <a:ea typeface="Josefin Sans" pitchFamily="2" charset="77"/>
                </a:rPr>
                <a:t>46</a:t>
              </a:r>
            </a:p>
          </p:txBody>
        </p:sp>
        <p:sp>
          <p:nvSpPr>
            <p:cNvPr id="59" name="ZoneTexte 58">
              <a:extLst>
                <a:ext uri="{FF2B5EF4-FFF2-40B4-BE49-F238E27FC236}">
                  <a16:creationId xmlns:a16="http://schemas.microsoft.com/office/drawing/2014/main" id="{5A203EE5-EFAE-C3CD-D78E-7FEA94983092}"/>
                </a:ext>
              </a:extLst>
            </p:cNvPr>
            <p:cNvSpPr txBox="1"/>
            <p:nvPr/>
          </p:nvSpPr>
          <p:spPr>
            <a:xfrm>
              <a:off x="7607569" y="2023071"/>
              <a:ext cx="239168" cy="1538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400" b="1" dirty="0">
                  <a:latin typeface="Josefin Sans" pitchFamily="2" charset="77"/>
                  <a:ea typeface="Josefin Sans" pitchFamily="2" charset="77"/>
                </a:rPr>
                <a:t>65</a:t>
              </a:r>
            </a:p>
          </p:txBody>
        </p:sp>
        <p:sp>
          <p:nvSpPr>
            <p:cNvPr id="60" name="ZoneTexte 59">
              <a:extLst>
                <a:ext uri="{FF2B5EF4-FFF2-40B4-BE49-F238E27FC236}">
                  <a16:creationId xmlns:a16="http://schemas.microsoft.com/office/drawing/2014/main" id="{FEDE3FFF-41F3-09EF-748A-0BFF4A789D68}"/>
                </a:ext>
              </a:extLst>
            </p:cNvPr>
            <p:cNvSpPr txBox="1"/>
            <p:nvPr/>
          </p:nvSpPr>
          <p:spPr>
            <a:xfrm>
              <a:off x="7846737" y="1979192"/>
              <a:ext cx="235962" cy="1538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400" b="1" dirty="0">
                  <a:latin typeface="Josefin Sans" pitchFamily="2" charset="77"/>
                  <a:ea typeface="Josefin Sans" pitchFamily="2" charset="77"/>
                </a:rPr>
                <a:t>67</a:t>
              </a:r>
            </a:p>
          </p:txBody>
        </p:sp>
        <p:sp>
          <p:nvSpPr>
            <p:cNvPr id="61" name="ZoneTexte 60">
              <a:extLst>
                <a:ext uri="{FF2B5EF4-FFF2-40B4-BE49-F238E27FC236}">
                  <a16:creationId xmlns:a16="http://schemas.microsoft.com/office/drawing/2014/main" id="{C28A5953-B3C7-0C20-BAFC-4B7348400556}"/>
                </a:ext>
              </a:extLst>
            </p:cNvPr>
            <p:cNvSpPr txBox="1"/>
            <p:nvPr/>
          </p:nvSpPr>
          <p:spPr>
            <a:xfrm>
              <a:off x="8066116" y="2833078"/>
              <a:ext cx="237566" cy="1538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400" b="1" dirty="0">
                  <a:latin typeface="Josefin Sans" pitchFamily="2" charset="77"/>
                  <a:ea typeface="Josefin Sans" pitchFamily="2" charset="77"/>
                </a:rPr>
                <a:t>32</a:t>
              </a:r>
            </a:p>
          </p:txBody>
        </p:sp>
      </p:grpSp>
      <p:grpSp>
        <p:nvGrpSpPr>
          <p:cNvPr id="2" name="Groupe 1">
            <a:extLst>
              <a:ext uri="{FF2B5EF4-FFF2-40B4-BE49-F238E27FC236}">
                <a16:creationId xmlns:a16="http://schemas.microsoft.com/office/drawing/2014/main" id="{91E13A0C-A40F-0D34-DC14-D32315A8BE75}"/>
              </a:ext>
            </a:extLst>
          </p:cNvPr>
          <p:cNvGrpSpPr/>
          <p:nvPr/>
        </p:nvGrpSpPr>
        <p:grpSpPr>
          <a:xfrm>
            <a:off x="162214" y="1008470"/>
            <a:ext cx="4205739" cy="3154305"/>
            <a:chOff x="162214" y="1008470"/>
            <a:chExt cx="4205739" cy="3154305"/>
          </a:xfrm>
        </p:grpSpPr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44DB4983-C78A-0260-F44F-74B7937933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2214" y="1008470"/>
              <a:ext cx="4205739" cy="3154305"/>
            </a:xfrm>
            <a:prstGeom prst="rect">
              <a:avLst/>
            </a:prstGeom>
          </p:spPr>
        </p:pic>
        <p:sp>
          <p:nvSpPr>
            <p:cNvPr id="62" name="ZoneTexte 61">
              <a:extLst>
                <a:ext uri="{FF2B5EF4-FFF2-40B4-BE49-F238E27FC236}">
                  <a16:creationId xmlns:a16="http://schemas.microsoft.com/office/drawing/2014/main" id="{BB59F19F-75A9-F34F-39DA-676D0F4C66D3}"/>
                </a:ext>
              </a:extLst>
            </p:cNvPr>
            <p:cNvSpPr txBox="1"/>
            <p:nvPr/>
          </p:nvSpPr>
          <p:spPr>
            <a:xfrm>
              <a:off x="796167" y="2408217"/>
              <a:ext cx="579005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700" b="1" dirty="0">
                  <a:latin typeface="Josefin Sans" pitchFamily="2" charset="77"/>
                  <a:ea typeface="Josefin Sans" pitchFamily="2" charset="77"/>
                </a:rPr>
                <a:t>Med F : 51</a:t>
              </a:r>
            </a:p>
          </p:txBody>
        </p:sp>
        <p:sp>
          <p:nvSpPr>
            <p:cNvPr id="63" name="ZoneTexte 62">
              <a:extLst>
                <a:ext uri="{FF2B5EF4-FFF2-40B4-BE49-F238E27FC236}">
                  <a16:creationId xmlns:a16="http://schemas.microsoft.com/office/drawing/2014/main" id="{EFC8590C-8280-6042-78B1-D3476C169847}"/>
                </a:ext>
              </a:extLst>
            </p:cNvPr>
            <p:cNvSpPr txBox="1"/>
            <p:nvPr/>
          </p:nvSpPr>
          <p:spPr>
            <a:xfrm>
              <a:off x="2338379" y="2492079"/>
              <a:ext cx="611065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700" b="1" dirty="0">
                  <a:latin typeface="Josefin Sans" pitchFamily="2" charset="77"/>
                  <a:ea typeface="Josefin Sans" pitchFamily="2" charset="77"/>
                </a:rPr>
                <a:t>Med H : 49</a:t>
              </a:r>
            </a:p>
          </p:txBody>
        </p:sp>
      </p:grpSp>
      <p:cxnSp>
        <p:nvCxnSpPr>
          <p:cNvPr id="65" name="Google Shape;139;p16">
            <a:extLst>
              <a:ext uri="{FF2B5EF4-FFF2-40B4-BE49-F238E27FC236}">
                <a16:creationId xmlns:a16="http://schemas.microsoft.com/office/drawing/2014/main" id="{3E682EAF-8F26-0802-97B4-E3DED83A4C9B}"/>
              </a:ext>
            </a:extLst>
          </p:cNvPr>
          <p:cNvCxnSpPr>
            <a:cxnSpLocks/>
          </p:cNvCxnSpPr>
          <p:nvPr/>
        </p:nvCxnSpPr>
        <p:spPr>
          <a:xfrm>
            <a:off x="5122349" y="4979735"/>
            <a:ext cx="795088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6" name="ZoneTexte 65">
            <a:extLst>
              <a:ext uri="{FF2B5EF4-FFF2-40B4-BE49-F238E27FC236}">
                <a16:creationId xmlns:a16="http://schemas.microsoft.com/office/drawing/2014/main" id="{B2498A0D-5006-90AC-A5F5-75FBCED63019}"/>
              </a:ext>
            </a:extLst>
          </p:cNvPr>
          <p:cNvSpPr txBox="1"/>
          <p:nvPr/>
        </p:nvSpPr>
        <p:spPr>
          <a:xfrm>
            <a:off x="5030657" y="4231150"/>
            <a:ext cx="39341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latin typeface="Josefin Sans" pitchFamily="2" charset="77"/>
                <a:ea typeface="Josefin Sans" pitchFamily="2" charset="77"/>
              </a:rPr>
              <a:t>RH</a:t>
            </a:r>
            <a:r>
              <a:rPr lang="fr-FR" sz="1200" dirty="0">
                <a:latin typeface="Josefin Sans" pitchFamily="2" charset="77"/>
                <a:ea typeface="Josefin Sans" pitchFamily="2" charset="77"/>
              </a:rPr>
              <a:t> : les femmes nettement moins satisfaites que les hommes.</a:t>
            </a:r>
          </a:p>
          <a:p>
            <a:r>
              <a:rPr lang="fr-FR" sz="1200" b="1" dirty="0">
                <a:latin typeface="Josefin Sans" pitchFamily="2" charset="77"/>
                <a:ea typeface="Josefin Sans" pitchFamily="2" charset="77"/>
              </a:rPr>
              <a:t>Communication</a:t>
            </a:r>
            <a:r>
              <a:rPr lang="fr-FR" sz="1200" dirty="0">
                <a:latin typeface="Josefin Sans" pitchFamily="2" charset="77"/>
                <a:ea typeface="Josefin Sans" pitchFamily="2" charset="77"/>
              </a:rPr>
              <a:t> et </a:t>
            </a:r>
            <a:r>
              <a:rPr lang="fr-FR" sz="1200" b="1" dirty="0">
                <a:latin typeface="Josefin Sans" pitchFamily="2" charset="77"/>
                <a:ea typeface="Josefin Sans" pitchFamily="2" charset="77"/>
              </a:rPr>
              <a:t>Marketing</a:t>
            </a:r>
            <a:r>
              <a:rPr lang="fr-FR" sz="1200" dirty="0">
                <a:latin typeface="Josefin Sans" pitchFamily="2" charset="77"/>
                <a:ea typeface="Josefin Sans" pitchFamily="2" charset="77"/>
              </a:rPr>
              <a:t>  : les hommes moins satisfaits que les femmes </a:t>
            </a:r>
          </a:p>
        </p:txBody>
      </p:sp>
      <p:cxnSp>
        <p:nvCxnSpPr>
          <p:cNvPr id="67" name="Google Shape;139;p16">
            <a:extLst>
              <a:ext uri="{FF2B5EF4-FFF2-40B4-BE49-F238E27FC236}">
                <a16:creationId xmlns:a16="http://schemas.microsoft.com/office/drawing/2014/main" id="{69DB2EC7-8F60-FC97-E258-F929C6549CE7}"/>
              </a:ext>
            </a:extLst>
          </p:cNvPr>
          <p:cNvCxnSpPr>
            <a:cxnSpLocks/>
          </p:cNvCxnSpPr>
          <p:nvPr/>
        </p:nvCxnSpPr>
        <p:spPr>
          <a:xfrm>
            <a:off x="612437" y="4966499"/>
            <a:ext cx="795088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8" name="ZoneTexte 67">
            <a:extLst>
              <a:ext uri="{FF2B5EF4-FFF2-40B4-BE49-F238E27FC236}">
                <a16:creationId xmlns:a16="http://schemas.microsoft.com/office/drawing/2014/main" id="{EE34FB58-59FB-A6E8-00CF-E081075DC708}"/>
              </a:ext>
            </a:extLst>
          </p:cNvPr>
          <p:cNvSpPr txBox="1"/>
          <p:nvPr/>
        </p:nvSpPr>
        <p:spPr>
          <a:xfrm>
            <a:off x="520745" y="4416812"/>
            <a:ext cx="27982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latin typeface="Josefin Sans" pitchFamily="2" charset="77"/>
                <a:ea typeface="Josefin Sans" pitchFamily="2" charset="77"/>
              </a:rPr>
              <a:t>Égalité du niveau de satisfaction chez les femmes et les hommes. </a:t>
            </a:r>
          </a:p>
        </p:txBody>
      </p:sp>
      <p:pic>
        <p:nvPicPr>
          <p:cNvPr id="70" name="Image 69">
            <a:extLst>
              <a:ext uri="{FF2B5EF4-FFF2-40B4-BE49-F238E27FC236}">
                <a16:creationId xmlns:a16="http://schemas.microsoft.com/office/drawing/2014/main" id="{DB9BCE80-F896-8C15-99E7-699F82AF3F5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12" t="5206"/>
          <a:stretch/>
        </p:blipFill>
        <p:spPr>
          <a:xfrm>
            <a:off x="4660397" y="858509"/>
            <a:ext cx="2092228" cy="154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328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9"/>
          <p:cNvSpPr/>
          <p:nvPr/>
        </p:nvSpPr>
        <p:spPr>
          <a:xfrm>
            <a:off x="4886879" y="1060955"/>
            <a:ext cx="3820393" cy="3883904"/>
          </a:xfrm>
          <a:prstGeom prst="roundRect">
            <a:avLst>
              <a:gd name="adj" fmla="val 16667"/>
            </a:avLst>
          </a:prstGeom>
          <a:solidFill>
            <a:srgbClr val="FEDDE2"/>
          </a:solidFill>
          <a:ln>
            <a:noFill/>
          </a:ln>
        </p:spPr>
        <p:txBody>
          <a:bodyPr spcFirstLastPara="1" wrap="square" lIns="72850" tIns="36425" rIns="72850" bIns="36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4" name="Google Shape;284;p19"/>
          <p:cNvSpPr/>
          <p:nvPr/>
        </p:nvSpPr>
        <p:spPr>
          <a:xfrm>
            <a:off x="510715" y="1027830"/>
            <a:ext cx="3742205" cy="3080146"/>
          </a:xfrm>
          <a:prstGeom prst="roundRect">
            <a:avLst>
              <a:gd name="adj" fmla="val 16667"/>
            </a:avLst>
          </a:prstGeom>
          <a:solidFill>
            <a:srgbClr val="C9F0FE"/>
          </a:solidFill>
          <a:ln>
            <a:noFill/>
          </a:ln>
        </p:spPr>
        <p:txBody>
          <a:bodyPr spcFirstLastPara="1" wrap="square" lIns="72850" tIns="36425" rIns="72850" bIns="36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" name="Google Shape;285;p19"/>
          <p:cNvSpPr/>
          <p:nvPr/>
        </p:nvSpPr>
        <p:spPr>
          <a:xfrm>
            <a:off x="1251351" y="1447696"/>
            <a:ext cx="2440200" cy="38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100" b="1" dirty="0">
                <a:solidFill>
                  <a:schemeClr val="accent2"/>
                </a:solidFill>
                <a:latin typeface="Montserrat" pitchFamily="2" charset="77"/>
                <a:ea typeface="Source Sans Pro"/>
                <a:cs typeface="Source Sans Pro"/>
                <a:sym typeface="Source Sans Pro"/>
              </a:rPr>
              <a:t>Points positifs de la société</a:t>
            </a:r>
            <a:endParaRPr sz="1100" i="1" dirty="0">
              <a:solidFill>
                <a:schemeClr val="accent2"/>
              </a:solidFill>
              <a:latin typeface="Montserrat" pitchFamily="2" charset="77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92" name="Google Shape;292;p19"/>
          <p:cNvSpPr/>
          <p:nvPr/>
        </p:nvSpPr>
        <p:spPr>
          <a:xfrm>
            <a:off x="528817" y="1708898"/>
            <a:ext cx="3728306" cy="2038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t" anchorCtr="0">
            <a:noAutofit/>
          </a:bodyPr>
          <a:lstStyle/>
          <a:p>
            <a:pPr marL="171450" marR="0" lvl="0" indent="-171450" rtl="0"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" sz="1200" dirty="0">
                <a:solidFill>
                  <a:srgbClr val="262626"/>
                </a:solidFill>
                <a:latin typeface="Josefin Sans" pitchFamily="2" charset="77"/>
                <a:ea typeface="Josefin Sans" pitchFamily="2" charset="77"/>
                <a:cs typeface="Source Sans Pro"/>
                <a:sym typeface="Source Sans Pro"/>
              </a:rPr>
              <a:t>Dans la globalité, la </a:t>
            </a:r>
            <a:r>
              <a:rPr lang="fr" sz="1200" b="1" dirty="0">
                <a:solidFill>
                  <a:schemeClr val="accent5"/>
                </a:solidFill>
                <a:latin typeface="Josefin Sans" pitchFamily="2" charset="77"/>
                <a:ea typeface="Josefin Sans" pitchFamily="2" charset="77"/>
                <a:cs typeface="Source Sans Pro"/>
                <a:sym typeface="Source Sans Pro"/>
              </a:rPr>
              <a:t>distribution des salaires</a:t>
            </a:r>
            <a:r>
              <a:rPr lang="fr" sz="1200" dirty="0">
                <a:solidFill>
                  <a:srgbClr val="262626"/>
                </a:solidFill>
                <a:latin typeface="Josefin Sans" pitchFamily="2" charset="77"/>
                <a:ea typeface="Josefin Sans" pitchFamily="2" charset="77"/>
                <a:cs typeface="Source Sans Pro"/>
                <a:sym typeface="Source Sans Pro"/>
              </a:rPr>
              <a:t> entre les femmes et les hommes est </a:t>
            </a:r>
            <a:r>
              <a:rPr lang="fr" sz="1200" b="1" dirty="0">
                <a:solidFill>
                  <a:schemeClr val="accent5"/>
                </a:solidFill>
                <a:latin typeface="Josefin Sans" pitchFamily="2" charset="77"/>
                <a:ea typeface="Josefin Sans" pitchFamily="2" charset="77"/>
                <a:cs typeface="Source Sans Pro"/>
                <a:sym typeface="Source Sans Pro"/>
              </a:rPr>
              <a:t>assez égale</a:t>
            </a:r>
            <a:r>
              <a:rPr lang="fr" sz="1200" dirty="0">
                <a:solidFill>
                  <a:srgbClr val="262626"/>
                </a:solidFill>
                <a:latin typeface="Josefin Sans" pitchFamily="2" charset="77"/>
                <a:ea typeface="Josefin Sans" pitchFamily="2" charset="77"/>
                <a:cs typeface="Source Sans Pro"/>
                <a:sym typeface="Source Sans Pro"/>
              </a:rPr>
              <a:t>.</a:t>
            </a:r>
          </a:p>
          <a:p>
            <a:pPr marL="171450" marR="0" lvl="0" indent="-171450" rtl="0"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" sz="1200" b="1" dirty="0">
                <a:solidFill>
                  <a:schemeClr val="accent5"/>
                </a:solidFill>
                <a:latin typeface="Josefin Sans" pitchFamily="2" charset="77"/>
                <a:ea typeface="Josefin Sans" pitchFamily="2" charset="77"/>
                <a:sym typeface="Source Sans Pro"/>
              </a:rPr>
              <a:t>Égalité de la proportion des augmentations</a:t>
            </a:r>
            <a:r>
              <a:rPr lang="fr" sz="1200" dirty="0">
                <a:solidFill>
                  <a:srgbClr val="262626"/>
                </a:solidFill>
                <a:latin typeface="Josefin Sans" pitchFamily="2" charset="77"/>
                <a:ea typeface="Josefin Sans" pitchFamily="2" charset="77"/>
                <a:sym typeface="Source Sans Pro"/>
              </a:rPr>
              <a:t> de salaires entre les femmes et les hommes. </a:t>
            </a:r>
          </a:p>
          <a:p>
            <a:pPr marL="171450" marR="0" lvl="0" indent="-171450" rtl="0"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" sz="1200" b="1" dirty="0">
                <a:solidFill>
                  <a:schemeClr val="accent5"/>
                </a:solidFill>
                <a:latin typeface="Josefin Sans" pitchFamily="2" charset="77"/>
                <a:ea typeface="Josefin Sans" pitchFamily="2" charset="77"/>
                <a:sym typeface="Source Sans Pro"/>
              </a:rPr>
              <a:t>Égalité de répartition des genres </a:t>
            </a:r>
            <a:r>
              <a:rPr lang="fr" sz="1200" dirty="0">
                <a:solidFill>
                  <a:srgbClr val="262626"/>
                </a:solidFill>
                <a:latin typeface="Josefin Sans" pitchFamily="2" charset="77"/>
                <a:ea typeface="Josefin Sans" pitchFamily="2" charset="77"/>
                <a:sym typeface="Source Sans Pro"/>
              </a:rPr>
              <a:t>dans la quasi-totalité des services. </a:t>
            </a:r>
          </a:p>
          <a:p>
            <a:pPr marL="171450" marR="0" lvl="0" indent="-171450" rtl="0"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" sz="1200" b="1" dirty="0">
                <a:solidFill>
                  <a:schemeClr val="accent5"/>
                </a:solidFill>
                <a:latin typeface="Josefin Sans" pitchFamily="2" charset="77"/>
                <a:ea typeface="Josefin Sans" pitchFamily="2" charset="77"/>
                <a:sym typeface="Source Sans Pro"/>
              </a:rPr>
              <a:t>Répartition plutôt égalitaire des CDI</a:t>
            </a:r>
            <a:r>
              <a:rPr lang="fr" sz="1200" dirty="0">
                <a:solidFill>
                  <a:schemeClr val="accent5"/>
                </a:solidFill>
                <a:latin typeface="Josefin Sans" pitchFamily="2" charset="77"/>
                <a:ea typeface="Josefin Sans" pitchFamily="2" charset="77"/>
                <a:sym typeface="Source Sans Pro"/>
              </a:rPr>
              <a:t> </a:t>
            </a:r>
            <a:r>
              <a:rPr lang="fr" sz="1200" dirty="0">
                <a:solidFill>
                  <a:srgbClr val="262626"/>
                </a:solidFill>
                <a:latin typeface="Josefin Sans" pitchFamily="2" charset="77"/>
                <a:ea typeface="Josefin Sans" pitchFamily="2" charset="77"/>
                <a:sym typeface="Source Sans Pro"/>
              </a:rPr>
              <a:t>entre les femmes et les hommes. </a:t>
            </a:r>
          </a:p>
          <a:p>
            <a:pPr marL="171450" marR="0" lvl="0" indent="-171450" rtl="0"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" sz="1200" b="1" dirty="0">
                <a:solidFill>
                  <a:schemeClr val="accent5"/>
                </a:solidFill>
                <a:latin typeface="Josefin Sans" pitchFamily="2" charset="77"/>
                <a:ea typeface="Josefin Sans" pitchFamily="2" charset="77"/>
                <a:sym typeface="Source Sans Pro"/>
              </a:rPr>
              <a:t>Répartition des promotions égalitaires</a:t>
            </a:r>
            <a:r>
              <a:rPr lang="fr" sz="1200" dirty="0">
                <a:solidFill>
                  <a:srgbClr val="262626"/>
                </a:solidFill>
                <a:latin typeface="Josefin Sans" pitchFamily="2" charset="77"/>
                <a:ea typeface="Josefin Sans" pitchFamily="2" charset="77"/>
                <a:sym typeface="Source Sans Pro"/>
              </a:rPr>
              <a:t> entre les genres. </a:t>
            </a:r>
            <a:endParaRPr sz="1600" dirty="0">
              <a:latin typeface="Josefin Sans" pitchFamily="2" charset="77"/>
              <a:ea typeface="Josefin Sans" pitchFamily="2" charset="77"/>
            </a:endParaRPr>
          </a:p>
        </p:txBody>
      </p:sp>
      <p:pic>
        <p:nvPicPr>
          <p:cNvPr id="294" name="Google Shape;294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96969" y="714984"/>
            <a:ext cx="569695" cy="613516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19"/>
          <p:cNvSpPr/>
          <p:nvPr/>
        </p:nvSpPr>
        <p:spPr>
          <a:xfrm>
            <a:off x="5559128" y="1445580"/>
            <a:ext cx="2440200" cy="38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100" b="1" dirty="0">
                <a:solidFill>
                  <a:srgbClr val="FD5C77"/>
                </a:solidFill>
                <a:latin typeface="Montserrat" pitchFamily="2" charset="77"/>
                <a:ea typeface="Source Sans Pro"/>
                <a:cs typeface="Source Sans Pro"/>
                <a:sym typeface="Source Sans Pro"/>
              </a:rPr>
              <a:t>Points négatifs de la société</a:t>
            </a:r>
            <a:endParaRPr sz="1100" i="1" dirty="0">
              <a:solidFill>
                <a:srgbClr val="FD5C77"/>
              </a:solidFill>
              <a:latin typeface="Montserrat" pitchFamily="2" charset="77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305" name="Google Shape;305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94381" y="754197"/>
            <a:ext cx="569695" cy="61351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292;p19">
            <a:extLst>
              <a:ext uri="{FF2B5EF4-FFF2-40B4-BE49-F238E27FC236}">
                <a16:creationId xmlns:a16="http://schemas.microsoft.com/office/drawing/2014/main" id="{4C49B5E8-E708-3DFB-12DB-7495BD1E326C}"/>
              </a:ext>
            </a:extLst>
          </p:cNvPr>
          <p:cNvSpPr/>
          <p:nvPr/>
        </p:nvSpPr>
        <p:spPr>
          <a:xfrm>
            <a:off x="4891082" y="1674471"/>
            <a:ext cx="3816190" cy="34155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t" anchorCtr="0">
            <a:noAutofit/>
          </a:bodyPr>
          <a:lstStyle/>
          <a:p>
            <a:pPr marL="171450" marR="0" lvl="0" indent="-171450" rtl="0"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" sz="1200" b="1" dirty="0">
                <a:solidFill>
                  <a:srgbClr val="B04055"/>
                </a:solidFill>
                <a:latin typeface="Josefin Sans" pitchFamily="2" charset="77"/>
                <a:ea typeface="Josefin Sans" pitchFamily="2" charset="77"/>
                <a:cs typeface="Source Sans Pro"/>
                <a:sym typeface="Source Sans Pro"/>
              </a:rPr>
              <a:t>2/3 des salariés </a:t>
            </a:r>
            <a:r>
              <a:rPr lang="fr" sz="1200" dirty="0">
                <a:solidFill>
                  <a:srgbClr val="262626"/>
                </a:solidFill>
                <a:latin typeface="Josefin Sans" pitchFamily="2" charset="77"/>
                <a:ea typeface="Josefin Sans" pitchFamily="2" charset="77"/>
                <a:cs typeface="Source Sans Pro"/>
                <a:sym typeface="Source Sans Pro"/>
              </a:rPr>
              <a:t>touchant les </a:t>
            </a:r>
            <a:r>
              <a:rPr lang="fr" sz="1200" b="1" dirty="0">
                <a:solidFill>
                  <a:srgbClr val="B04055"/>
                </a:solidFill>
                <a:latin typeface="Josefin Sans" pitchFamily="2" charset="77"/>
                <a:ea typeface="Josefin Sans" pitchFamily="2" charset="77"/>
                <a:cs typeface="Source Sans Pro"/>
                <a:sym typeface="Source Sans Pro"/>
              </a:rPr>
              <a:t>salaires les plus élevés </a:t>
            </a:r>
            <a:r>
              <a:rPr lang="fr" sz="1200" dirty="0">
                <a:solidFill>
                  <a:srgbClr val="262626"/>
                </a:solidFill>
                <a:latin typeface="Josefin Sans" pitchFamily="2" charset="77"/>
                <a:ea typeface="Josefin Sans" pitchFamily="2" charset="77"/>
                <a:cs typeface="Source Sans Pro"/>
                <a:sym typeface="Source Sans Pro"/>
              </a:rPr>
              <a:t>sont des </a:t>
            </a:r>
            <a:r>
              <a:rPr lang="fr" sz="1200" b="1" dirty="0">
                <a:solidFill>
                  <a:srgbClr val="B04055"/>
                </a:solidFill>
                <a:latin typeface="Josefin Sans" pitchFamily="2" charset="77"/>
                <a:ea typeface="Josefin Sans" pitchFamily="2" charset="77"/>
                <a:cs typeface="Source Sans Pro"/>
                <a:sym typeface="Source Sans Pro"/>
              </a:rPr>
              <a:t>hommes</a:t>
            </a:r>
          </a:p>
          <a:p>
            <a:pPr marL="171450" marR="0" lvl="0" indent="-171450" rtl="0"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" sz="1200" b="1" dirty="0">
                <a:solidFill>
                  <a:srgbClr val="B04055"/>
                </a:solidFill>
                <a:latin typeface="Josefin Sans" pitchFamily="2" charset="77"/>
                <a:ea typeface="Josefin Sans" pitchFamily="2" charset="77"/>
                <a:sym typeface="Source Sans Pro"/>
              </a:rPr>
              <a:t>Inégalité de salaire </a:t>
            </a:r>
            <a:r>
              <a:rPr lang="fr" sz="1200" dirty="0">
                <a:solidFill>
                  <a:srgbClr val="262626"/>
                </a:solidFill>
                <a:latin typeface="Josefin Sans" pitchFamily="2" charset="77"/>
                <a:ea typeface="Josefin Sans" pitchFamily="2" charset="77"/>
                <a:sym typeface="Source Sans Pro"/>
              </a:rPr>
              <a:t>entre les femmes et les hommes dans les services </a:t>
            </a:r>
            <a:r>
              <a:rPr lang="fr" sz="1200" b="1" dirty="0">
                <a:solidFill>
                  <a:srgbClr val="B04055"/>
                </a:solidFill>
                <a:latin typeface="Josefin Sans" pitchFamily="2" charset="77"/>
                <a:ea typeface="Josefin Sans" pitchFamily="2" charset="77"/>
                <a:sym typeface="Source Sans Pro"/>
              </a:rPr>
              <a:t>Comptabilité</a:t>
            </a:r>
            <a:r>
              <a:rPr lang="fr" sz="1200" dirty="0">
                <a:solidFill>
                  <a:srgbClr val="262626"/>
                </a:solidFill>
                <a:latin typeface="Josefin Sans" pitchFamily="2" charset="77"/>
                <a:ea typeface="Josefin Sans" pitchFamily="2" charset="77"/>
                <a:sym typeface="Source Sans Pro"/>
              </a:rPr>
              <a:t> et </a:t>
            </a:r>
            <a:r>
              <a:rPr lang="fr" sz="1200" b="1" dirty="0">
                <a:solidFill>
                  <a:srgbClr val="B04055"/>
                </a:solidFill>
                <a:latin typeface="Josefin Sans" pitchFamily="2" charset="77"/>
                <a:ea typeface="Josefin Sans" pitchFamily="2" charset="77"/>
                <a:sym typeface="Source Sans Pro"/>
              </a:rPr>
              <a:t>Marketing</a:t>
            </a:r>
            <a:r>
              <a:rPr lang="fr" sz="1200" dirty="0">
                <a:solidFill>
                  <a:srgbClr val="262626"/>
                </a:solidFill>
                <a:latin typeface="Josefin Sans" pitchFamily="2" charset="77"/>
                <a:ea typeface="Josefin Sans" pitchFamily="2" charset="77"/>
                <a:sym typeface="Source Sans Pro"/>
              </a:rPr>
              <a:t>. </a:t>
            </a:r>
          </a:p>
          <a:p>
            <a:pPr marL="171450" marR="0" lvl="0" indent="-171450" rtl="0"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" sz="1200" b="1" dirty="0">
                <a:solidFill>
                  <a:srgbClr val="B04055"/>
                </a:solidFill>
                <a:latin typeface="Josefin Sans" pitchFamily="2" charset="77"/>
                <a:ea typeface="Josefin Sans" pitchFamily="2" charset="77"/>
                <a:sym typeface="Source Sans Pro"/>
              </a:rPr>
              <a:t>Service R&amp;D </a:t>
            </a:r>
            <a:r>
              <a:rPr lang="fr" sz="1200" dirty="0">
                <a:solidFill>
                  <a:srgbClr val="262626"/>
                </a:solidFill>
                <a:latin typeface="Josefin Sans" pitchFamily="2" charset="77"/>
                <a:ea typeface="Josefin Sans" pitchFamily="2" charset="77"/>
                <a:sym typeface="Source Sans Pro"/>
              </a:rPr>
              <a:t>: </a:t>
            </a:r>
            <a:r>
              <a:rPr lang="fr" sz="1200" b="1" dirty="0">
                <a:solidFill>
                  <a:srgbClr val="B04055"/>
                </a:solidFill>
                <a:latin typeface="Josefin Sans" pitchFamily="2" charset="77"/>
                <a:ea typeface="Josefin Sans" pitchFamily="2" charset="77"/>
                <a:sym typeface="Source Sans Pro"/>
              </a:rPr>
              <a:t>inégalité des salaires </a:t>
            </a:r>
            <a:r>
              <a:rPr lang="fr" sz="1200" dirty="0">
                <a:solidFill>
                  <a:srgbClr val="262626"/>
                </a:solidFill>
                <a:latin typeface="Josefin Sans" pitchFamily="2" charset="77"/>
                <a:ea typeface="Josefin Sans" pitchFamily="2" charset="77"/>
                <a:sym typeface="Source Sans Pro"/>
              </a:rPr>
              <a:t>et des </a:t>
            </a:r>
            <a:r>
              <a:rPr lang="fr" sz="1200" b="1" dirty="0">
                <a:solidFill>
                  <a:srgbClr val="B04055"/>
                </a:solidFill>
                <a:latin typeface="Josefin Sans" pitchFamily="2" charset="77"/>
                <a:ea typeface="Josefin Sans" pitchFamily="2" charset="77"/>
                <a:sym typeface="Source Sans Pro"/>
              </a:rPr>
              <a:t>effectifs</a:t>
            </a:r>
            <a:r>
              <a:rPr lang="fr" sz="1200" dirty="0">
                <a:solidFill>
                  <a:srgbClr val="262626"/>
                </a:solidFill>
                <a:latin typeface="Josefin Sans" pitchFamily="2" charset="77"/>
                <a:ea typeface="Josefin Sans" pitchFamily="2" charset="77"/>
                <a:sym typeface="Source Sans Pro"/>
              </a:rPr>
              <a:t> entre les femmes et les hommes. </a:t>
            </a:r>
          </a:p>
          <a:p>
            <a:pPr marL="171450" marR="0" lvl="0" indent="-171450" rtl="0"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" sz="1200" b="1" dirty="0">
                <a:solidFill>
                  <a:srgbClr val="B04055"/>
                </a:solidFill>
                <a:latin typeface="Josefin Sans" pitchFamily="2" charset="77"/>
                <a:ea typeface="Josefin Sans" pitchFamily="2" charset="77"/>
                <a:sym typeface="Source Sans Pro"/>
              </a:rPr>
              <a:t>1/3 des CDD </a:t>
            </a:r>
            <a:r>
              <a:rPr lang="fr" sz="1200" dirty="0">
                <a:solidFill>
                  <a:srgbClr val="262626"/>
                </a:solidFill>
                <a:latin typeface="Josefin Sans" pitchFamily="2" charset="77"/>
                <a:ea typeface="Josefin Sans" pitchFamily="2" charset="77"/>
                <a:sym typeface="Source Sans Pro"/>
              </a:rPr>
              <a:t>seulement concernent les </a:t>
            </a:r>
            <a:r>
              <a:rPr lang="fr" sz="1200" b="1" dirty="0">
                <a:solidFill>
                  <a:srgbClr val="B04055"/>
                </a:solidFill>
                <a:latin typeface="Josefin Sans" pitchFamily="2" charset="77"/>
                <a:ea typeface="Josefin Sans" pitchFamily="2" charset="77"/>
                <a:sym typeface="Source Sans Pro"/>
              </a:rPr>
              <a:t>hommes</a:t>
            </a:r>
            <a:r>
              <a:rPr lang="fr" sz="1200" dirty="0">
                <a:solidFill>
                  <a:srgbClr val="262626"/>
                </a:solidFill>
                <a:latin typeface="Josefin Sans" pitchFamily="2" charset="77"/>
                <a:ea typeface="Josefin Sans" pitchFamily="2" charset="77"/>
                <a:sym typeface="Source Sans Pro"/>
              </a:rPr>
              <a:t>. </a:t>
            </a:r>
          </a:p>
          <a:p>
            <a:pPr marL="171450" marR="0" lvl="0" indent="-171450" rtl="0"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" sz="1200" b="1" dirty="0">
                <a:solidFill>
                  <a:srgbClr val="B04055"/>
                </a:solidFill>
                <a:latin typeface="Josefin Sans" pitchFamily="2" charset="77"/>
                <a:ea typeface="Josefin Sans" pitchFamily="2" charset="77"/>
                <a:sym typeface="Source Sans Pro"/>
              </a:rPr>
              <a:t>3/5 des contrats de + 20 ans </a:t>
            </a:r>
            <a:r>
              <a:rPr lang="fr" sz="1200" dirty="0">
                <a:solidFill>
                  <a:srgbClr val="262626"/>
                </a:solidFill>
                <a:latin typeface="Josefin Sans" pitchFamily="2" charset="77"/>
                <a:ea typeface="Josefin Sans" pitchFamily="2" charset="77"/>
                <a:sym typeface="Source Sans Pro"/>
              </a:rPr>
              <a:t>sont détenus par des </a:t>
            </a:r>
            <a:r>
              <a:rPr lang="fr" sz="1200" b="1" dirty="0">
                <a:solidFill>
                  <a:srgbClr val="B04055"/>
                </a:solidFill>
                <a:latin typeface="Josefin Sans" pitchFamily="2" charset="77"/>
                <a:ea typeface="Josefin Sans" pitchFamily="2" charset="77"/>
                <a:sym typeface="Source Sans Pro"/>
              </a:rPr>
              <a:t>hommes</a:t>
            </a:r>
            <a:r>
              <a:rPr lang="fr" sz="1200" dirty="0">
                <a:solidFill>
                  <a:srgbClr val="262626"/>
                </a:solidFill>
                <a:latin typeface="Josefin Sans" pitchFamily="2" charset="77"/>
                <a:ea typeface="Josefin Sans" pitchFamily="2" charset="77"/>
                <a:sym typeface="Source Sans Pro"/>
              </a:rPr>
              <a:t>. </a:t>
            </a:r>
          </a:p>
          <a:p>
            <a:pPr marL="171450" marR="0" lvl="0" indent="-171450" rtl="0"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" sz="1200" b="1" dirty="0">
                <a:solidFill>
                  <a:srgbClr val="B04055"/>
                </a:solidFill>
                <a:latin typeface="Josefin Sans" pitchFamily="2" charset="77"/>
                <a:ea typeface="Josefin Sans" pitchFamily="2" charset="77"/>
                <a:sym typeface="Source Sans Pro"/>
              </a:rPr>
              <a:t>1/3 des contrat de – 5 ans </a:t>
            </a:r>
            <a:r>
              <a:rPr lang="fr" sz="1200" dirty="0">
                <a:solidFill>
                  <a:srgbClr val="262626"/>
                </a:solidFill>
                <a:latin typeface="Josefin Sans" pitchFamily="2" charset="77"/>
                <a:ea typeface="Josefin Sans" pitchFamily="2" charset="77"/>
                <a:sym typeface="Source Sans Pro"/>
              </a:rPr>
              <a:t>sont détenus par des </a:t>
            </a:r>
            <a:r>
              <a:rPr lang="fr" sz="1200" b="1" dirty="0">
                <a:solidFill>
                  <a:srgbClr val="B04055"/>
                </a:solidFill>
                <a:latin typeface="Josefin Sans" pitchFamily="2" charset="77"/>
                <a:ea typeface="Josefin Sans" pitchFamily="2" charset="77"/>
                <a:sym typeface="Source Sans Pro"/>
              </a:rPr>
              <a:t>femmes</a:t>
            </a:r>
            <a:r>
              <a:rPr lang="fr" sz="1200" dirty="0">
                <a:solidFill>
                  <a:srgbClr val="262626"/>
                </a:solidFill>
                <a:latin typeface="Josefin Sans" pitchFamily="2" charset="77"/>
                <a:ea typeface="Josefin Sans" pitchFamily="2" charset="77"/>
                <a:sym typeface="Source Sans Pro"/>
              </a:rPr>
              <a:t>. </a:t>
            </a:r>
          </a:p>
          <a:p>
            <a:pPr marL="171450" marR="0" lvl="0" indent="-171450" rtl="0"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" sz="1200" b="1" dirty="0">
                <a:solidFill>
                  <a:srgbClr val="B04055"/>
                </a:solidFill>
                <a:latin typeface="Josefin Sans" pitchFamily="2" charset="77"/>
                <a:ea typeface="Josefin Sans" pitchFamily="2" charset="77"/>
                <a:sym typeface="Source Sans Pro"/>
              </a:rPr>
              <a:t>Service RH </a:t>
            </a:r>
            <a:r>
              <a:rPr lang="fr" sz="1200" dirty="0">
                <a:solidFill>
                  <a:srgbClr val="262626"/>
                </a:solidFill>
                <a:latin typeface="Josefin Sans" pitchFamily="2" charset="77"/>
                <a:ea typeface="Josefin Sans" pitchFamily="2" charset="77"/>
                <a:sym typeface="Source Sans Pro"/>
              </a:rPr>
              <a:t>: les </a:t>
            </a:r>
            <a:r>
              <a:rPr lang="fr" sz="1200" b="1" dirty="0">
                <a:solidFill>
                  <a:srgbClr val="B04055"/>
                </a:solidFill>
                <a:latin typeface="Josefin Sans" pitchFamily="2" charset="77"/>
                <a:ea typeface="Josefin Sans" pitchFamily="2" charset="77"/>
                <a:sym typeface="Source Sans Pro"/>
              </a:rPr>
              <a:t>femmes</a:t>
            </a:r>
            <a:r>
              <a:rPr lang="fr" sz="1200" dirty="0">
                <a:solidFill>
                  <a:srgbClr val="262626"/>
                </a:solidFill>
                <a:latin typeface="Josefin Sans" pitchFamily="2" charset="77"/>
                <a:ea typeface="Josefin Sans" pitchFamily="2" charset="77"/>
                <a:sym typeface="Source Sans Pro"/>
              </a:rPr>
              <a:t> sont </a:t>
            </a:r>
            <a:r>
              <a:rPr lang="fr" sz="1200" b="1" dirty="0">
                <a:solidFill>
                  <a:srgbClr val="B04055"/>
                </a:solidFill>
                <a:latin typeface="Josefin Sans" pitchFamily="2" charset="77"/>
                <a:ea typeface="Josefin Sans" pitchFamily="2" charset="77"/>
                <a:sym typeface="Source Sans Pro"/>
              </a:rPr>
              <a:t>moins satisfaites</a:t>
            </a:r>
            <a:r>
              <a:rPr lang="fr" sz="1200" dirty="0">
                <a:solidFill>
                  <a:srgbClr val="262626"/>
                </a:solidFill>
                <a:latin typeface="Josefin Sans" pitchFamily="2" charset="77"/>
                <a:ea typeface="Josefin Sans" pitchFamily="2" charset="77"/>
                <a:sym typeface="Source Sans Pro"/>
              </a:rPr>
              <a:t> que les hommes. </a:t>
            </a:r>
          </a:p>
          <a:p>
            <a:pPr marL="171450" marR="0" lvl="0" indent="-171450" rtl="0"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" sz="1200" b="1" dirty="0">
                <a:solidFill>
                  <a:srgbClr val="B04055"/>
                </a:solidFill>
                <a:latin typeface="Josefin Sans" pitchFamily="2" charset="77"/>
                <a:ea typeface="Josefin Sans" pitchFamily="2" charset="77"/>
                <a:sym typeface="Source Sans Pro"/>
              </a:rPr>
              <a:t>Services Communication et Marketing </a:t>
            </a:r>
            <a:r>
              <a:rPr lang="fr" sz="1200" dirty="0">
                <a:solidFill>
                  <a:srgbClr val="262626"/>
                </a:solidFill>
                <a:latin typeface="Josefin Sans" pitchFamily="2" charset="77"/>
                <a:ea typeface="Josefin Sans" pitchFamily="2" charset="77"/>
                <a:sym typeface="Source Sans Pro"/>
              </a:rPr>
              <a:t>: les </a:t>
            </a:r>
            <a:r>
              <a:rPr lang="fr" sz="1200" b="1" dirty="0">
                <a:solidFill>
                  <a:srgbClr val="B04055"/>
                </a:solidFill>
                <a:latin typeface="Josefin Sans" pitchFamily="2" charset="77"/>
                <a:ea typeface="Josefin Sans" pitchFamily="2" charset="77"/>
                <a:sym typeface="Source Sans Pro"/>
              </a:rPr>
              <a:t>hommes</a:t>
            </a:r>
            <a:r>
              <a:rPr lang="fr" sz="1200" dirty="0">
                <a:solidFill>
                  <a:srgbClr val="262626"/>
                </a:solidFill>
                <a:latin typeface="Josefin Sans" pitchFamily="2" charset="77"/>
                <a:ea typeface="Josefin Sans" pitchFamily="2" charset="77"/>
                <a:sym typeface="Source Sans Pro"/>
              </a:rPr>
              <a:t> sont </a:t>
            </a:r>
            <a:r>
              <a:rPr lang="fr" sz="1200" b="1" dirty="0">
                <a:solidFill>
                  <a:srgbClr val="B04055"/>
                </a:solidFill>
                <a:latin typeface="Josefin Sans" pitchFamily="2" charset="77"/>
                <a:ea typeface="Josefin Sans" pitchFamily="2" charset="77"/>
                <a:sym typeface="Source Sans Pro"/>
              </a:rPr>
              <a:t>moins satisfaits </a:t>
            </a:r>
            <a:r>
              <a:rPr lang="fr" sz="1200" dirty="0">
                <a:solidFill>
                  <a:srgbClr val="262626"/>
                </a:solidFill>
                <a:latin typeface="Josefin Sans" pitchFamily="2" charset="77"/>
                <a:ea typeface="Josefin Sans" pitchFamily="2" charset="77"/>
                <a:sym typeface="Source Sans Pro"/>
              </a:rPr>
              <a:t>que les femmes. </a:t>
            </a:r>
            <a:endParaRPr sz="1600" dirty="0">
              <a:latin typeface="Josefin Sans" pitchFamily="2" charset="77"/>
              <a:ea typeface="Josefin Sans" pitchFamily="2" charset="77"/>
            </a:endParaRPr>
          </a:p>
        </p:txBody>
      </p:sp>
      <p:sp>
        <p:nvSpPr>
          <p:cNvPr id="3" name="Google Shape;158;p17">
            <a:extLst>
              <a:ext uri="{FF2B5EF4-FFF2-40B4-BE49-F238E27FC236}">
                <a16:creationId xmlns:a16="http://schemas.microsoft.com/office/drawing/2014/main" id="{8535B1F8-D687-534F-0A86-D0802DC99446}"/>
              </a:ext>
            </a:extLst>
          </p:cNvPr>
          <p:cNvSpPr txBox="1"/>
          <p:nvPr/>
        </p:nvSpPr>
        <p:spPr>
          <a:xfrm>
            <a:off x="302898" y="194584"/>
            <a:ext cx="3796200" cy="2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8E"/>
              </a:buClr>
              <a:buSzPts val="1200"/>
              <a:buFont typeface="Source Sans Pro"/>
              <a:buNone/>
            </a:pPr>
            <a:r>
              <a:rPr lang="fr" sz="900" b="1" u="none" strike="noStrike" cap="none" dirty="0">
                <a:solidFill>
                  <a:srgbClr val="00338E"/>
                </a:solidFill>
                <a:latin typeface="Josefin Sans SemiBold" pitchFamily="2" charset="77"/>
                <a:ea typeface="Josefin Sans SemiBold" pitchFamily="2" charset="77"/>
                <a:cs typeface="Source Sans Pro"/>
                <a:sym typeface="Source Sans Pro"/>
              </a:rPr>
              <a:t>RAPPORT ÉGALITÉ FEMMES-HOMMES</a:t>
            </a:r>
            <a:endParaRPr sz="800" b="1" dirty="0">
              <a:latin typeface="Josefin Sans SemiBold" pitchFamily="2" charset="77"/>
              <a:ea typeface="Josefin Sans SemiBold" pitchFamily="2" charset="77"/>
            </a:endParaRPr>
          </a:p>
        </p:txBody>
      </p:sp>
      <p:sp>
        <p:nvSpPr>
          <p:cNvPr id="4" name="Google Shape;119;p16">
            <a:extLst>
              <a:ext uri="{FF2B5EF4-FFF2-40B4-BE49-F238E27FC236}">
                <a16:creationId xmlns:a16="http://schemas.microsoft.com/office/drawing/2014/main" id="{C59D5203-AE4E-04C0-B504-19BD04B0EA0D}"/>
              </a:ext>
            </a:extLst>
          </p:cNvPr>
          <p:cNvSpPr txBox="1"/>
          <p:nvPr/>
        </p:nvSpPr>
        <p:spPr>
          <a:xfrm>
            <a:off x="302898" y="495855"/>
            <a:ext cx="5013300" cy="2935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8E"/>
              </a:buClr>
              <a:buSzPts val="1700"/>
              <a:buFont typeface="Source Sans Pro"/>
              <a:buNone/>
            </a:pPr>
            <a:r>
              <a:rPr lang="fr" sz="1700" b="0" i="0" u="none" strike="noStrike" cap="none" dirty="0">
                <a:solidFill>
                  <a:srgbClr val="00338E"/>
                </a:solidFill>
                <a:latin typeface="Montserrat" pitchFamily="2" charset="77"/>
                <a:ea typeface="Source Sans Pro"/>
                <a:cs typeface="Source Sans Pro"/>
                <a:sym typeface="Source Sans Pro"/>
              </a:rPr>
              <a:t>CONCLUSION</a:t>
            </a:r>
            <a:endParaRPr sz="1700" b="0" i="0" u="none" strike="noStrike" cap="none" dirty="0">
              <a:solidFill>
                <a:srgbClr val="00338E"/>
              </a:solidFill>
              <a:latin typeface="Montserrat" pitchFamily="2" charset="77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>
          <a:extLst>
            <a:ext uri="{FF2B5EF4-FFF2-40B4-BE49-F238E27FC236}">
              <a16:creationId xmlns:a16="http://schemas.microsoft.com/office/drawing/2014/main" id="{9AC4AD1A-EB19-70B7-4281-575B06E496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5">
            <a:extLst>
              <a:ext uri="{FF2B5EF4-FFF2-40B4-BE49-F238E27FC236}">
                <a16:creationId xmlns:a16="http://schemas.microsoft.com/office/drawing/2014/main" id="{FFB25230-DDC8-71D0-087C-0B5A027C695D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286003" y="2652142"/>
            <a:ext cx="5217703" cy="1423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t" anchorCtr="0">
            <a:normAutofit fontScale="70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Clr>
                <a:schemeClr val="accent2"/>
              </a:buClr>
              <a:buSzPct val="100000"/>
              <a:buFont typeface="Source Sans Pro"/>
              <a:buNone/>
            </a:pPr>
            <a:r>
              <a:rPr lang="fr" sz="2800" b="1" dirty="0">
                <a:solidFill>
                  <a:schemeClr val="accent2">
                    <a:lumMod val="20000"/>
                    <a:lumOff val="80000"/>
                  </a:schemeClr>
                </a:solidFill>
                <a:latin typeface="Josefin Sans SemiBold" pitchFamily="2" charset="77"/>
                <a:ea typeface="Josefin Sans SemiBold" pitchFamily="2" charset="77"/>
              </a:rPr>
              <a:t>Inès KHALDI</a:t>
            </a: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Clr>
                <a:schemeClr val="accent2"/>
              </a:buClr>
              <a:buSzPct val="100000"/>
              <a:buFont typeface="Source Sans Pro"/>
              <a:buNone/>
            </a:pPr>
            <a:r>
              <a:rPr lang="fr-FR" sz="2800" b="1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Josefin Sans SemiBold" pitchFamily="2" charset="77"/>
                <a:ea typeface="Josefin Sans SemiBold" pitchFamily="2" charset="77"/>
              </a:rPr>
              <a:t>ineskhld@gmail.com</a:t>
            </a:r>
            <a:endParaRPr lang="fr" sz="2800" b="1" dirty="0">
              <a:solidFill>
                <a:schemeClr val="accent2">
                  <a:lumMod val="20000"/>
                  <a:lumOff val="80000"/>
                </a:schemeClr>
              </a:solidFill>
              <a:latin typeface="Josefin Sans SemiBold" pitchFamily="2" charset="77"/>
              <a:ea typeface="Josefin Sans SemiBold" pitchFamily="2" charset="77"/>
            </a:endParaRP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Clr>
                <a:schemeClr val="accent2"/>
              </a:buClr>
              <a:buSzPct val="100000"/>
              <a:buFont typeface="Source Sans Pro"/>
              <a:buNone/>
            </a:pPr>
            <a:r>
              <a:rPr lang="fr" sz="2800" b="1" dirty="0">
                <a:solidFill>
                  <a:schemeClr val="accent2">
                    <a:lumMod val="20000"/>
                    <a:lumOff val="80000"/>
                  </a:schemeClr>
                </a:solidFill>
                <a:latin typeface="Josefin Sans SemiBold" pitchFamily="2" charset="77"/>
                <a:ea typeface="Josefin Sans SemiBold" pitchFamily="2" charset="77"/>
              </a:rPr>
              <a:t>Data </a:t>
            </a:r>
            <a:r>
              <a:rPr lang="fr" sz="2800" b="1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Josefin Sans SemiBold" pitchFamily="2" charset="77"/>
                <a:ea typeface="Josefin Sans SemiBold" pitchFamily="2" charset="77"/>
              </a:rPr>
              <a:t>Analyst</a:t>
            </a:r>
            <a:r>
              <a:rPr lang="fr" sz="2800" b="1" dirty="0">
                <a:solidFill>
                  <a:schemeClr val="accent2">
                    <a:lumMod val="20000"/>
                    <a:lumOff val="80000"/>
                  </a:schemeClr>
                </a:solidFill>
                <a:latin typeface="Josefin Sans SemiBold" pitchFamily="2" charset="77"/>
                <a:ea typeface="Josefin Sans SemiBold" pitchFamily="2" charset="77"/>
              </a:rPr>
              <a:t> – OC 2023-2024</a:t>
            </a:r>
            <a:endParaRPr sz="2800" b="1" dirty="0">
              <a:solidFill>
                <a:schemeClr val="accent2">
                  <a:lumMod val="20000"/>
                  <a:lumOff val="80000"/>
                </a:schemeClr>
              </a:solidFill>
              <a:latin typeface="Josefin Sans SemiBold" pitchFamily="2" charset="77"/>
              <a:ea typeface="Josefin Sans SemiBold" pitchFamily="2" charset="77"/>
            </a:endParaRPr>
          </a:p>
        </p:txBody>
      </p:sp>
      <p:sp>
        <p:nvSpPr>
          <p:cNvPr id="108" name="Google Shape;108;p15">
            <a:extLst>
              <a:ext uri="{FF2B5EF4-FFF2-40B4-BE49-F238E27FC236}">
                <a16:creationId xmlns:a16="http://schemas.microsoft.com/office/drawing/2014/main" id="{BBB3C2DE-58F7-98D5-9279-E9E9FE725E33}"/>
              </a:ext>
            </a:extLst>
          </p:cNvPr>
          <p:cNvSpPr txBox="1"/>
          <p:nvPr/>
        </p:nvSpPr>
        <p:spPr>
          <a:xfrm>
            <a:off x="259551" y="182026"/>
            <a:ext cx="8774800" cy="1046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accent2"/>
              </a:buClr>
              <a:buSzPts val="4500"/>
              <a:buFont typeface="Source Sans Pro"/>
              <a:buNone/>
            </a:pPr>
            <a:r>
              <a:rPr lang="fr-FR" sz="4000" dirty="0">
                <a:solidFill>
                  <a:schemeClr val="accent5"/>
                </a:solidFill>
                <a:latin typeface="Montserrat" pitchFamily="2" charset="77"/>
                <a:ea typeface="Source Sans Pro"/>
                <a:cs typeface="Lato"/>
                <a:sym typeface="Source Sans Pro"/>
              </a:rPr>
              <a:t>M</a:t>
            </a:r>
            <a:r>
              <a:rPr lang="fr" sz="4000" dirty="0">
                <a:solidFill>
                  <a:schemeClr val="accent5"/>
                </a:solidFill>
                <a:latin typeface="Montserrat" pitchFamily="2" charset="77"/>
                <a:ea typeface="Source Sans Pro"/>
                <a:cs typeface="Lato"/>
                <a:sym typeface="Source Sans Pro"/>
              </a:rPr>
              <a:t>ERCI POUR VOTRE ATTENTION</a:t>
            </a:r>
            <a:endParaRPr sz="1100" dirty="0">
              <a:solidFill>
                <a:schemeClr val="accent5"/>
              </a:solidFill>
              <a:latin typeface="Montserrat" pitchFamily="2" charset="77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7659191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58;p17">
            <a:extLst>
              <a:ext uri="{FF2B5EF4-FFF2-40B4-BE49-F238E27FC236}">
                <a16:creationId xmlns:a16="http://schemas.microsoft.com/office/drawing/2014/main" id="{3AB2F0C7-8564-1E8A-EE99-F06382872084}"/>
              </a:ext>
            </a:extLst>
          </p:cNvPr>
          <p:cNvSpPr txBox="1"/>
          <p:nvPr/>
        </p:nvSpPr>
        <p:spPr>
          <a:xfrm>
            <a:off x="302898" y="194584"/>
            <a:ext cx="3796200" cy="2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8E"/>
              </a:buClr>
              <a:buSzPts val="1200"/>
              <a:buFont typeface="Source Sans Pro"/>
              <a:buNone/>
            </a:pPr>
            <a:r>
              <a:rPr lang="fr" sz="900" b="1" u="none" strike="noStrike" cap="none" dirty="0">
                <a:solidFill>
                  <a:srgbClr val="00338E"/>
                </a:solidFill>
                <a:latin typeface="Josefin Sans SemiBold" pitchFamily="2" charset="77"/>
                <a:ea typeface="Josefin Sans SemiBold" pitchFamily="2" charset="77"/>
                <a:cs typeface="Source Sans Pro"/>
                <a:sym typeface="Source Sans Pro"/>
              </a:rPr>
              <a:t>RAPPORT ÉGALITÉ FEMMES-HOMMES</a:t>
            </a:r>
            <a:endParaRPr sz="800" b="1" dirty="0">
              <a:latin typeface="Josefin Sans SemiBold" pitchFamily="2" charset="77"/>
              <a:ea typeface="Josefin Sans SemiBold" pitchFamily="2" charset="77"/>
            </a:endParaRPr>
          </a:p>
        </p:txBody>
      </p:sp>
      <p:sp>
        <p:nvSpPr>
          <p:cNvPr id="6" name="Google Shape;119;p16">
            <a:extLst>
              <a:ext uri="{FF2B5EF4-FFF2-40B4-BE49-F238E27FC236}">
                <a16:creationId xmlns:a16="http://schemas.microsoft.com/office/drawing/2014/main" id="{B44934CB-4F37-526F-A665-F27CC9F4DCD6}"/>
              </a:ext>
            </a:extLst>
          </p:cNvPr>
          <p:cNvSpPr txBox="1"/>
          <p:nvPr/>
        </p:nvSpPr>
        <p:spPr>
          <a:xfrm>
            <a:off x="302898" y="546405"/>
            <a:ext cx="5013300" cy="2935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8E"/>
              </a:buClr>
              <a:buSzPts val="1700"/>
              <a:buFont typeface="Source Sans Pro"/>
              <a:buNone/>
            </a:pPr>
            <a:r>
              <a:rPr lang="fr" sz="1700" b="0" i="0" u="none" strike="noStrike" cap="none" dirty="0">
                <a:solidFill>
                  <a:srgbClr val="00338E"/>
                </a:solidFill>
                <a:latin typeface="Montserrat" pitchFamily="2" charset="77"/>
                <a:ea typeface="Source Sans Pro"/>
                <a:cs typeface="Source Sans Pro"/>
                <a:sym typeface="Source Sans Pro"/>
              </a:rPr>
              <a:t>EXPLORATION DES DONNÉES</a:t>
            </a:r>
            <a:endParaRPr sz="1700" b="0" i="0" u="none" strike="noStrike" cap="none" dirty="0">
              <a:solidFill>
                <a:srgbClr val="00338E"/>
              </a:solidFill>
              <a:latin typeface="Montserrat" pitchFamily="2" charset="77"/>
              <a:ea typeface="Source Sans Pro"/>
              <a:cs typeface="Source Sans Pro"/>
              <a:sym typeface="Source Sans Pro"/>
            </a:endParaRPr>
          </a:p>
        </p:txBody>
      </p:sp>
      <p:grpSp>
        <p:nvGrpSpPr>
          <p:cNvPr id="91" name="Groupe 90">
            <a:extLst>
              <a:ext uri="{FF2B5EF4-FFF2-40B4-BE49-F238E27FC236}">
                <a16:creationId xmlns:a16="http://schemas.microsoft.com/office/drawing/2014/main" id="{ED51D7A3-644C-0706-2685-8FAC4AAF95ED}"/>
              </a:ext>
            </a:extLst>
          </p:cNvPr>
          <p:cNvGrpSpPr/>
          <p:nvPr/>
        </p:nvGrpSpPr>
        <p:grpSpPr>
          <a:xfrm>
            <a:off x="7286623" y="268695"/>
            <a:ext cx="2647501" cy="624341"/>
            <a:chOff x="6496510" y="240570"/>
            <a:chExt cx="2647501" cy="624341"/>
          </a:xfrm>
        </p:grpSpPr>
        <p:sp>
          <p:nvSpPr>
            <p:cNvPr id="7" name="Google Shape;173;p17">
              <a:extLst>
                <a:ext uri="{FF2B5EF4-FFF2-40B4-BE49-F238E27FC236}">
                  <a16:creationId xmlns:a16="http://schemas.microsoft.com/office/drawing/2014/main" id="{E54F6FAC-FE08-63C8-EAE6-F7C69A1C3280}"/>
                </a:ext>
              </a:extLst>
            </p:cNvPr>
            <p:cNvSpPr/>
            <p:nvPr/>
          </p:nvSpPr>
          <p:spPr>
            <a:xfrm>
              <a:off x="6742211" y="240570"/>
              <a:ext cx="2401800" cy="17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850" tIns="36425" rIns="72850" bIns="364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900" dirty="0">
                  <a:solidFill>
                    <a:srgbClr val="595959"/>
                  </a:solidFill>
                  <a:latin typeface="Source Sans Pro"/>
                  <a:ea typeface="Source Sans Pro"/>
                  <a:sym typeface="Source Sans Pro"/>
                </a:rPr>
                <a:t>Données non manquantes</a:t>
              </a:r>
              <a:endParaRPr sz="1100" dirty="0"/>
            </a:p>
          </p:txBody>
        </p:sp>
        <p:sp>
          <p:nvSpPr>
            <p:cNvPr id="8" name="Google Shape;174;p17">
              <a:extLst>
                <a:ext uri="{FF2B5EF4-FFF2-40B4-BE49-F238E27FC236}">
                  <a16:creationId xmlns:a16="http://schemas.microsoft.com/office/drawing/2014/main" id="{36655C7C-A696-7C37-4FA2-2E2CDD40674C}"/>
                </a:ext>
              </a:extLst>
            </p:cNvPr>
            <p:cNvSpPr/>
            <p:nvPr/>
          </p:nvSpPr>
          <p:spPr>
            <a:xfrm>
              <a:off x="6742211" y="463853"/>
              <a:ext cx="2401800" cy="17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850" tIns="36425" rIns="72850" bIns="364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900" dirty="0">
                  <a:solidFill>
                    <a:srgbClr val="595959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Données manquantes</a:t>
              </a: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 dirty="0"/>
            </a:p>
          </p:txBody>
        </p:sp>
        <p:sp>
          <p:nvSpPr>
            <p:cNvPr id="9" name="Google Shape;175;p17">
              <a:extLst>
                <a:ext uri="{FF2B5EF4-FFF2-40B4-BE49-F238E27FC236}">
                  <a16:creationId xmlns:a16="http://schemas.microsoft.com/office/drawing/2014/main" id="{75CAE36D-AAD7-CE51-2F24-54D014DB3BF2}"/>
                </a:ext>
              </a:extLst>
            </p:cNvPr>
            <p:cNvSpPr/>
            <p:nvPr/>
          </p:nvSpPr>
          <p:spPr>
            <a:xfrm>
              <a:off x="6496511" y="252349"/>
              <a:ext cx="179059" cy="177900"/>
            </a:xfrm>
            <a:prstGeom prst="ellipse">
              <a:avLst/>
            </a:prstGeom>
            <a:solidFill>
              <a:srgbClr val="D8D8D8"/>
            </a:solidFill>
            <a:ln>
              <a:noFill/>
            </a:ln>
          </p:spPr>
          <p:txBody>
            <a:bodyPr spcFirstLastPara="1" wrap="square" lIns="72850" tIns="36425" rIns="72850" bIns="364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1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10" name="Google Shape;176;p17">
              <a:extLst>
                <a:ext uri="{FF2B5EF4-FFF2-40B4-BE49-F238E27FC236}">
                  <a16:creationId xmlns:a16="http://schemas.microsoft.com/office/drawing/2014/main" id="{CDA51768-432D-7E80-20C8-91A72AB522E2}"/>
                </a:ext>
              </a:extLst>
            </p:cNvPr>
            <p:cNvSpPr/>
            <p:nvPr/>
          </p:nvSpPr>
          <p:spPr>
            <a:xfrm>
              <a:off x="6496511" y="463853"/>
              <a:ext cx="179059" cy="177900"/>
            </a:xfrm>
            <a:prstGeom prst="ellipse">
              <a:avLst/>
            </a:prstGeom>
            <a:solidFill>
              <a:srgbClr val="B5CFFF"/>
            </a:solidFill>
            <a:ln>
              <a:noFill/>
            </a:ln>
          </p:spPr>
          <p:txBody>
            <a:bodyPr spcFirstLastPara="1" wrap="square" lIns="72850" tIns="36425" rIns="72850" bIns="364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1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11" name="Google Shape;176;p17">
              <a:extLst>
                <a:ext uri="{FF2B5EF4-FFF2-40B4-BE49-F238E27FC236}">
                  <a16:creationId xmlns:a16="http://schemas.microsoft.com/office/drawing/2014/main" id="{EC275463-8E9D-06C2-D19A-6D82D169A619}"/>
                </a:ext>
              </a:extLst>
            </p:cNvPr>
            <p:cNvSpPr/>
            <p:nvPr/>
          </p:nvSpPr>
          <p:spPr>
            <a:xfrm>
              <a:off x="6496510" y="681028"/>
              <a:ext cx="179059" cy="177900"/>
            </a:xfrm>
            <a:prstGeom prst="ellipse">
              <a:avLst/>
            </a:prstGeom>
            <a:solidFill>
              <a:srgbClr val="FD5C77"/>
            </a:solidFill>
            <a:ln>
              <a:noFill/>
            </a:ln>
          </p:spPr>
          <p:txBody>
            <a:bodyPr spcFirstLastPara="1" wrap="square" lIns="72850" tIns="36425" rIns="72850" bIns="364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1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12" name="Google Shape;174;p17">
              <a:extLst>
                <a:ext uri="{FF2B5EF4-FFF2-40B4-BE49-F238E27FC236}">
                  <a16:creationId xmlns:a16="http://schemas.microsoft.com/office/drawing/2014/main" id="{9228D05B-88B1-330F-3ADD-CFDACF47C429}"/>
                </a:ext>
              </a:extLst>
            </p:cNvPr>
            <p:cNvSpPr/>
            <p:nvPr/>
          </p:nvSpPr>
          <p:spPr>
            <a:xfrm>
              <a:off x="6742211" y="687011"/>
              <a:ext cx="2401800" cy="17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850" tIns="36425" rIns="72850" bIns="364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900" dirty="0">
                  <a:solidFill>
                    <a:srgbClr val="595959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Clé primaire</a:t>
              </a: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 dirty="0"/>
            </a:p>
          </p:txBody>
        </p:sp>
      </p:grpSp>
      <p:grpSp>
        <p:nvGrpSpPr>
          <p:cNvPr id="89" name="Groupe 88">
            <a:extLst>
              <a:ext uri="{FF2B5EF4-FFF2-40B4-BE49-F238E27FC236}">
                <a16:creationId xmlns:a16="http://schemas.microsoft.com/office/drawing/2014/main" id="{024F169B-A40D-22C9-A77F-19A776EA8448}"/>
              </a:ext>
            </a:extLst>
          </p:cNvPr>
          <p:cNvGrpSpPr/>
          <p:nvPr/>
        </p:nvGrpSpPr>
        <p:grpSpPr>
          <a:xfrm>
            <a:off x="3223617" y="1321964"/>
            <a:ext cx="2642292" cy="3024864"/>
            <a:chOff x="3249664" y="1113112"/>
            <a:chExt cx="2642292" cy="3024864"/>
          </a:xfrm>
        </p:grpSpPr>
        <p:sp>
          <p:nvSpPr>
            <p:cNvPr id="24" name="Google Shape;235;p18">
              <a:extLst>
                <a:ext uri="{FF2B5EF4-FFF2-40B4-BE49-F238E27FC236}">
                  <a16:creationId xmlns:a16="http://schemas.microsoft.com/office/drawing/2014/main" id="{7A864E06-0BDE-5D3A-01E8-BDD94F3E44E6}"/>
                </a:ext>
              </a:extLst>
            </p:cNvPr>
            <p:cNvSpPr/>
            <p:nvPr/>
          </p:nvSpPr>
          <p:spPr>
            <a:xfrm>
              <a:off x="3257356" y="1520648"/>
              <a:ext cx="2634600" cy="2617328"/>
            </a:xfrm>
            <a:prstGeom prst="roundRect">
              <a:avLst>
                <a:gd name="adj" fmla="val 11220"/>
              </a:avLst>
            </a:prstGeom>
            <a:solidFill>
              <a:schemeClr val="lt1"/>
            </a:solidFill>
            <a:ln w="19050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72850" tIns="36425" rIns="72850" bIns="36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236;p18">
              <a:extLst>
                <a:ext uri="{FF2B5EF4-FFF2-40B4-BE49-F238E27FC236}">
                  <a16:creationId xmlns:a16="http://schemas.microsoft.com/office/drawing/2014/main" id="{C54E243C-24E7-74CF-9D60-ABFFCAF56543}"/>
                </a:ext>
              </a:extLst>
            </p:cNvPr>
            <p:cNvSpPr/>
            <p:nvPr/>
          </p:nvSpPr>
          <p:spPr>
            <a:xfrm>
              <a:off x="3249664" y="1520647"/>
              <a:ext cx="2634600" cy="84848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FEF1DF"/>
            </a:solidFill>
            <a:ln>
              <a:noFill/>
            </a:ln>
          </p:spPr>
          <p:txBody>
            <a:bodyPr spcFirstLastPara="1" wrap="square" lIns="72850" tIns="36425" rIns="72850" bIns="36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237;p18">
              <a:extLst>
                <a:ext uri="{FF2B5EF4-FFF2-40B4-BE49-F238E27FC236}">
                  <a16:creationId xmlns:a16="http://schemas.microsoft.com/office/drawing/2014/main" id="{BA3108D2-2BF4-150C-5CF0-82EDAED4F7FD}"/>
                </a:ext>
              </a:extLst>
            </p:cNvPr>
            <p:cNvSpPr/>
            <p:nvPr/>
          </p:nvSpPr>
          <p:spPr>
            <a:xfrm>
              <a:off x="3263728" y="1836372"/>
              <a:ext cx="2620536" cy="39618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850" tIns="36425" rIns="72850" bIns="36425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000" b="1" i="0" u="none" strike="noStrike" cap="none" dirty="0" err="1">
                  <a:solidFill>
                    <a:srgbClr val="FFC000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Dataset</a:t>
              </a:r>
              <a:endParaRPr lang="fr-FR" sz="1000" b="1" i="0" u="none" strike="noStrike" cap="none" dirty="0">
                <a:solidFill>
                  <a:srgbClr val="FFC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000" b="1" dirty="0">
                  <a:solidFill>
                    <a:srgbClr val="FFC000"/>
                  </a:solidFill>
                  <a:latin typeface="Source Sans Pro"/>
                  <a:ea typeface="Source Sans Pro"/>
                  <a:sym typeface="Source Sans Pro"/>
                </a:rPr>
                <a:t>Rémunération</a:t>
              </a:r>
              <a:endParaRPr sz="1100" dirty="0">
                <a:solidFill>
                  <a:srgbClr val="FFC000"/>
                </a:solidFill>
              </a:endParaRPr>
            </a:p>
          </p:txBody>
        </p:sp>
        <p:cxnSp>
          <p:nvCxnSpPr>
            <p:cNvPr id="48" name="Google Shape;259;p18">
              <a:extLst>
                <a:ext uri="{FF2B5EF4-FFF2-40B4-BE49-F238E27FC236}">
                  <a16:creationId xmlns:a16="http://schemas.microsoft.com/office/drawing/2014/main" id="{30B19013-8C75-6ED5-ED21-5AD2BF909415}"/>
                </a:ext>
              </a:extLst>
            </p:cNvPr>
            <p:cNvCxnSpPr/>
            <p:nvPr/>
          </p:nvCxnSpPr>
          <p:spPr>
            <a:xfrm>
              <a:off x="5269758" y="2010787"/>
              <a:ext cx="421500" cy="0"/>
            </a:xfrm>
            <a:prstGeom prst="straightConnector1">
              <a:avLst/>
            </a:prstGeom>
            <a:noFill/>
            <a:ln w="9525" cap="flat" cmpd="sng">
              <a:solidFill>
                <a:srgbClr val="FFC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6" name="Google Shape;267;p18">
              <a:extLst>
                <a:ext uri="{FF2B5EF4-FFF2-40B4-BE49-F238E27FC236}">
                  <a16:creationId xmlns:a16="http://schemas.microsoft.com/office/drawing/2014/main" id="{31FA1070-93A7-12D3-6B1D-56B20B67E7B7}"/>
                </a:ext>
              </a:extLst>
            </p:cNvPr>
            <p:cNvCxnSpPr/>
            <p:nvPr/>
          </p:nvCxnSpPr>
          <p:spPr>
            <a:xfrm>
              <a:off x="3425454" y="2010787"/>
              <a:ext cx="397800" cy="0"/>
            </a:xfrm>
            <a:prstGeom prst="straightConnector1">
              <a:avLst/>
            </a:prstGeom>
            <a:noFill/>
            <a:ln w="9525" cap="flat" cmpd="sng">
              <a:solidFill>
                <a:srgbClr val="FFC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pic>
          <p:nvPicPr>
            <p:cNvPr id="59" name="Image 58">
              <a:extLst>
                <a:ext uri="{FF2B5EF4-FFF2-40B4-BE49-F238E27FC236}">
                  <a16:creationId xmlns:a16="http://schemas.microsoft.com/office/drawing/2014/main" id="{F1E2F862-16BA-5CC1-D86D-9F1DD7DA3A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81314" y="1148294"/>
              <a:ext cx="937769" cy="937769"/>
            </a:xfrm>
            <a:prstGeom prst="rect">
              <a:avLst/>
            </a:prstGeom>
          </p:spPr>
        </p:pic>
        <p:pic>
          <p:nvPicPr>
            <p:cNvPr id="62" name="Image 61">
              <a:extLst>
                <a:ext uri="{FF2B5EF4-FFF2-40B4-BE49-F238E27FC236}">
                  <a16:creationId xmlns:a16="http://schemas.microsoft.com/office/drawing/2014/main" id="{E8F0BA37-2CC1-B66F-F2D4-B1F1CEA7EC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26034" y="1113112"/>
              <a:ext cx="647240" cy="647240"/>
            </a:xfrm>
            <a:prstGeom prst="rect">
              <a:avLst/>
            </a:prstGeom>
          </p:spPr>
        </p:pic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D3E2812E-70CE-A1F4-EADB-6DAFE12409BE}"/>
                </a:ext>
              </a:extLst>
            </p:cNvPr>
            <p:cNvSpPr/>
            <p:nvPr/>
          </p:nvSpPr>
          <p:spPr>
            <a:xfrm>
              <a:off x="3278404" y="2577520"/>
              <a:ext cx="2591183" cy="134623"/>
            </a:xfrm>
            <a:prstGeom prst="rect">
              <a:avLst/>
            </a:prstGeom>
            <a:solidFill>
              <a:srgbClr val="FD5C77">
                <a:alpha val="7843"/>
              </a:srgbClr>
            </a:solidFill>
            <a:ln w="12700">
              <a:solidFill>
                <a:srgbClr val="FD5C7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1000" b="1" dirty="0" err="1">
                  <a:solidFill>
                    <a:schemeClr val="accent5"/>
                  </a:solidFill>
                  <a:latin typeface="Josefin Sans" pitchFamily="2" charset="77"/>
                  <a:ea typeface="Josefin Sans" pitchFamily="2" charset="77"/>
                </a:rPr>
                <a:t>id_salarié</a:t>
              </a:r>
              <a:endParaRPr lang="fr-FR" sz="1000" b="1" dirty="0">
                <a:solidFill>
                  <a:schemeClr val="accent5"/>
                </a:solidFill>
                <a:latin typeface="Josefin Sans" pitchFamily="2" charset="77"/>
                <a:ea typeface="Josefin Sans" pitchFamily="2" charset="77"/>
              </a:endParaRP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2DAF7E80-E07B-385C-7EA1-698D0FA15A6D}"/>
                </a:ext>
              </a:extLst>
            </p:cNvPr>
            <p:cNvSpPr/>
            <p:nvPr/>
          </p:nvSpPr>
          <p:spPr>
            <a:xfrm>
              <a:off x="3278401" y="3560254"/>
              <a:ext cx="2591183" cy="134623"/>
            </a:xfrm>
            <a:prstGeom prst="rect">
              <a:avLst/>
            </a:prstGeom>
            <a:solidFill>
              <a:srgbClr val="B5CFFF">
                <a:alpha val="27843"/>
              </a:srgbClr>
            </a:solidFill>
            <a:ln w="12700">
              <a:solidFill>
                <a:srgbClr val="B5CF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1000" b="1" dirty="0">
                  <a:solidFill>
                    <a:schemeClr val="accent5"/>
                  </a:solidFill>
                  <a:latin typeface="Josefin Sans" pitchFamily="2" charset="77"/>
                  <a:ea typeface="Josefin Sans" pitchFamily="2" charset="77"/>
                </a:rPr>
                <a:t>Augmentation</a:t>
              </a: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1C6261D0-40A0-1F33-0285-C8438A3D300E}"/>
                </a:ext>
              </a:extLst>
            </p:cNvPr>
            <p:cNvSpPr/>
            <p:nvPr/>
          </p:nvSpPr>
          <p:spPr>
            <a:xfrm>
              <a:off x="3278401" y="3749980"/>
              <a:ext cx="2591183" cy="134623"/>
            </a:xfrm>
            <a:prstGeom prst="rect">
              <a:avLst/>
            </a:prstGeom>
            <a:solidFill>
              <a:srgbClr val="B5CFFF">
                <a:alpha val="27843"/>
              </a:srgbClr>
            </a:solidFill>
            <a:ln w="12700">
              <a:solidFill>
                <a:srgbClr val="B5CF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1000" b="1" dirty="0">
                  <a:solidFill>
                    <a:schemeClr val="accent5"/>
                  </a:solidFill>
                  <a:latin typeface="Josefin Sans" pitchFamily="2" charset="77"/>
                  <a:ea typeface="Josefin Sans" pitchFamily="2" charset="77"/>
                </a:rPr>
                <a:t>Promotion</a:t>
              </a: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A10D93FD-65F6-CD64-6950-F59BA40BE699}"/>
                </a:ext>
              </a:extLst>
            </p:cNvPr>
            <p:cNvSpPr/>
            <p:nvPr/>
          </p:nvSpPr>
          <p:spPr>
            <a:xfrm>
              <a:off x="3278404" y="2781693"/>
              <a:ext cx="2591183" cy="134623"/>
            </a:xfrm>
            <a:prstGeom prst="rect">
              <a:avLst/>
            </a:prstGeom>
            <a:solidFill>
              <a:srgbClr val="D8D8D8">
                <a:alpha val="21961"/>
              </a:srgbClr>
            </a:solidFill>
            <a:ln w="12700">
              <a:solidFill>
                <a:srgbClr val="D8D8D8">
                  <a:alpha val="12157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1000" b="1" dirty="0">
                  <a:solidFill>
                    <a:schemeClr val="accent5"/>
                  </a:solidFill>
                  <a:latin typeface="Josefin Sans" pitchFamily="2" charset="77"/>
                  <a:ea typeface="Josefin Sans" pitchFamily="2" charset="77"/>
                </a:rPr>
                <a:t>Contrat</a:t>
              </a: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7CB8A807-ADCD-9521-483C-015F6E532BC4}"/>
                </a:ext>
              </a:extLst>
            </p:cNvPr>
            <p:cNvSpPr/>
            <p:nvPr/>
          </p:nvSpPr>
          <p:spPr>
            <a:xfrm>
              <a:off x="3278403" y="2972641"/>
              <a:ext cx="2591183" cy="134623"/>
            </a:xfrm>
            <a:prstGeom prst="rect">
              <a:avLst/>
            </a:prstGeom>
            <a:solidFill>
              <a:srgbClr val="D8D8D8">
                <a:alpha val="21961"/>
              </a:srgbClr>
            </a:solidFill>
            <a:ln w="12700">
              <a:solidFill>
                <a:srgbClr val="D8D8D8">
                  <a:alpha val="12157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1000" b="1" dirty="0">
                  <a:solidFill>
                    <a:schemeClr val="accent5"/>
                  </a:solidFill>
                  <a:latin typeface="Josefin Sans" pitchFamily="2" charset="77"/>
                  <a:ea typeface="Josefin Sans" pitchFamily="2" charset="77"/>
                </a:rPr>
                <a:t>Durée hebdo</a:t>
              </a: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BE766586-5EBB-4C7F-38CB-A760023FE062}"/>
                </a:ext>
              </a:extLst>
            </p:cNvPr>
            <p:cNvSpPr/>
            <p:nvPr/>
          </p:nvSpPr>
          <p:spPr>
            <a:xfrm>
              <a:off x="3278402" y="3167206"/>
              <a:ext cx="2591183" cy="134623"/>
            </a:xfrm>
            <a:prstGeom prst="rect">
              <a:avLst/>
            </a:prstGeom>
            <a:solidFill>
              <a:srgbClr val="D8D8D8">
                <a:alpha val="21961"/>
              </a:srgbClr>
            </a:solidFill>
            <a:ln w="12700">
              <a:solidFill>
                <a:srgbClr val="D8D8D8">
                  <a:alpha val="12157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1000" b="1" dirty="0">
                  <a:solidFill>
                    <a:schemeClr val="accent5"/>
                  </a:solidFill>
                  <a:latin typeface="Josefin Sans" pitchFamily="2" charset="77"/>
                  <a:ea typeface="Josefin Sans" pitchFamily="2" charset="77"/>
                </a:rPr>
                <a:t>Salaire base mensuel</a:t>
              </a: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86E120A0-E371-1DCD-5FD6-3D0CDBF52731}"/>
                </a:ext>
              </a:extLst>
            </p:cNvPr>
            <p:cNvSpPr/>
            <p:nvPr/>
          </p:nvSpPr>
          <p:spPr>
            <a:xfrm>
              <a:off x="3281476" y="3356932"/>
              <a:ext cx="2591183" cy="134623"/>
            </a:xfrm>
            <a:prstGeom prst="rect">
              <a:avLst/>
            </a:prstGeom>
            <a:solidFill>
              <a:srgbClr val="D8D8D8">
                <a:alpha val="21961"/>
              </a:srgbClr>
            </a:solidFill>
            <a:ln w="12700">
              <a:solidFill>
                <a:srgbClr val="D8D8D8">
                  <a:alpha val="12157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1000" b="1" dirty="0">
                  <a:solidFill>
                    <a:schemeClr val="accent5"/>
                  </a:solidFill>
                  <a:latin typeface="Josefin Sans" pitchFamily="2" charset="77"/>
                  <a:ea typeface="Josefin Sans" pitchFamily="2" charset="77"/>
                </a:rPr>
                <a:t>%</a:t>
              </a:r>
              <a:r>
                <a:rPr lang="fr-FR" sz="1000" b="1" dirty="0" err="1">
                  <a:solidFill>
                    <a:schemeClr val="accent5"/>
                  </a:solidFill>
                  <a:latin typeface="Josefin Sans" pitchFamily="2" charset="77"/>
                  <a:ea typeface="Josefin Sans" pitchFamily="2" charset="77"/>
                </a:rPr>
                <a:t>variable_moyen</a:t>
              </a:r>
              <a:endParaRPr lang="fr-FR" sz="1000" b="1" dirty="0">
                <a:solidFill>
                  <a:schemeClr val="accent5"/>
                </a:solidFill>
                <a:latin typeface="Josefin Sans" pitchFamily="2" charset="77"/>
                <a:ea typeface="Josefin Sans" pitchFamily="2" charset="77"/>
              </a:endParaRPr>
            </a:p>
          </p:txBody>
        </p:sp>
      </p:grpSp>
      <p:grpSp>
        <p:nvGrpSpPr>
          <p:cNvPr id="90" name="Groupe 89">
            <a:extLst>
              <a:ext uri="{FF2B5EF4-FFF2-40B4-BE49-F238E27FC236}">
                <a16:creationId xmlns:a16="http://schemas.microsoft.com/office/drawing/2014/main" id="{C8844356-3A5B-EFBC-4B0C-D6BF60280440}"/>
              </a:ext>
            </a:extLst>
          </p:cNvPr>
          <p:cNvGrpSpPr/>
          <p:nvPr/>
        </p:nvGrpSpPr>
        <p:grpSpPr>
          <a:xfrm>
            <a:off x="6152028" y="1293950"/>
            <a:ext cx="2642291" cy="3052878"/>
            <a:chOff x="6170384" y="1085097"/>
            <a:chExt cx="2642291" cy="3052878"/>
          </a:xfrm>
        </p:grpSpPr>
        <p:sp>
          <p:nvSpPr>
            <p:cNvPr id="32" name="Google Shape;243;p18">
              <a:extLst>
                <a:ext uri="{FF2B5EF4-FFF2-40B4-BE49-F238E27FC236}">
                  <a16:creationId xmlns:a16="http://schemas.microsoft.com/office/drawing/2014/main" id="{0564CEB7-7DAC-67A8-77DD-1A117E7B2268}"/>
                </a:ext>
              </a:extLst>
            </p:cNvPr>
            <p:cNvSpPr/>
            <p:nvPr/>
          </p:nvSpPr>
          <p:spPr>
            <a:xfrm>
              <a:off x="6178075" y="1520646"/>
              <a:ext cx="2634600" cy="2617329"/>
            </a:xfrm>
            <a:prstGeom prst="roundRect">
              <a:avLst>
                <a:gd name="adj" fmla="val 11220"/>
              </a:avLst>
            </a:prstGeom>
            <a:solidFill>
              <a:schemeClr val="lt1"/>
            </a:solidFill>
            <a:ln w="19050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72850" tIns="36425" rIns="72850" bIns="36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244;p18">
              <a:extLst>
                <a:ext uri="{FF2B5EF4-FFF2-40B4-BE49-F238E27FC236}">
                  <a16:creationId xmlns:a16="http://schemas.microsoft.com/office/drawing/2014/main" id="{6B2F786C-C160-EBB9-E5BC-7346B63CC319}"/>
                </a:ext>
              </a:extLst>
            </p:cNvPr>
            <p:cNvSpPr/>
            <p:nvPr/>
          </p:nvSpPr>
          <p:spPr>
            <a:xfrm>
              <a:off x="6170384" y="1520648"/>
              <a:ext cx="2634600" cy="848479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FEDDE2"/>
            </a:solidFill>
            <a:ln>
              <a:noFill/>
            </a:ln>
          </p:spPr>
          <p:txBody>
            <a:bodyPr spcFirstLastPara="1" wrap="square" lIns="72850" tIns="36425" rIns="72850" bIns="36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245;p18">
              <a:extLst>
                <a:ext uri="{FF2B5EF4-FFF2-40B4-BE49-F238E27FC236}">
                  <a16:creationId xmlns:a16="http://schemas.microsoft.com/office/drawing/2014/main" id="{42919E53-6A7B-6D18-BC48-B2244F991FE5}"/>
                </a:ext>
              </a:extLst>
            </p:cNvPr>
            <p:cNvSpPr/>
            <p:nvPr/>
          </p:nvSpPr>
          <p:spPr>
            <a:xfrm>
              <a:off x="6178075" y="1841893"/>
              <a:ext cx="2634600" cy="3906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850" tIns="36425" rIns="72850" bIns="36425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000" b="1" i="0" u="none" strike="noStrike" cap="none" dirty="0" err="1">
                  <a:solidFill>
                    <a:schemeClr val="accent6">
                      <a:lumMod val="50000"/>
                    </a:schemeClr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Dataset</a:t>
              </a:r>
              <a:endParaRPr lang="fr-FR" sz="1000" b="1" i="0" u="none" strike="noStrike" cap="none" dirty="0">
                <a:solidFill>
                  <a:schemeClr val="accent6">
                    <a:lumMod val="50000"/>
                  </a:schemeClr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000" b="1" dirty="0">
                  <a:solidFill>
                    <a:schemeClr val="accent6">
                      <a:lumMod val="50000"/>
                    </a:schemeClr>
                  </a:solidFill>
                  <a:latin typeface="Source Sans Pro"/>
                  <a:ea typeface="Source Sans Pro"/>
                  <a:sym typeface="Source Sans Pro"/>
                </a:rPr>
                <a:t>Salariés</a:t>
              </a:r>
              <a:endParaRPr sz="1100" dirty="0">
                <a:solidFill>
                  <a:schemeClr val="accent6">
                    <a:lumMod val="50000"/>
                  </a:schemeClr>
                </a:solidFill>
              </a:endParaRPr>
            </a:p>
          </p:txBody>
        </p:sp>
        <p:cxnSp>
          <p:nvCxnSpPr>
            <p:cNvPr id="39" name="Google Shape;250;p18">
              <a:extLst>
                <a:ext uri="{FF2B5EF4-FFF2-40B4-BE49-F238E27FC236}">
                  <a16:creationId xmlns:a16="http://schemas.microsoft.com/office/drawing/2014/main" id="{5CB117F1-8A23-0C7F-E527-8CF58E609BE4}"/>
                </a:ext>
              </a:extLst>
            </p:cNvPr>
            <p:cNvCxnSpPr/>
            <p:nvPr/>
          </p:nvCxnSpPr>
          <p:spPr>
            <a:xfrm>
              <a:off x="6340774" y="2010787"/>
              <a:ext cx="371400" cy="0"/>
            </a:xfrm>
            <a:prstGeom prst="straightConnector1">
              <a:avLst/>
            </a:prstGeom>
            <a:noFill/>
            <a:ln w="9525" cap="flat" cmpd="sng">
              <a:solidFill>
                <a:schemeClr val="accent6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9" name="Google Shape;260;p18">
              <a:extLst>
                <a:ext uri="{FF2B5EF4-FFF2-40B4-BE49-F238E27FC236}">
                  <a16:creationId xmlns:a16="http://schemas.microsoft.com/office/drawing/2014/main" id="{07D2608D-2349-DDAF-4AD1-8884E5EEFDA0}"/>
                </a:ext>
              </a:extLst>
            </p:cNvPr>
            <p:cNvCxnSpPr/>
            <p:nvPr/>
          </p:nvCxnSpPr>
          <p:spPr>
            <a:xfrm>
              <a:off x="8269630" y="2010787"/>
              <a:ext cx="359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6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</p:cxnSp>
        <p:pic>
          <p:nvPicPr>
            <p:cNvPr id="60" name="Image 59">
              <a:extLst>
                <a:ext uri="{FF2B5EF4-FFF2-40B4-BE49-F238E27FC236}">
                  <a16:creationId xmlns:a16="http://schemas.microsoft.com/office/drawing/2014/main" id="{C8AF814A-1CD4-082A-6877-CBE2722813A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353899" y="1181630"/>
              <a:ext cx="871098" cy="871098"/>
            </a:xfrm>
            <a:prstGeom prst="rect">
              <a:avLst/>
            </a:prstGeom>
          </p:spPr>
        </p:pic>
        <p:pic>
          <p:nvPicPr>
            <p:cNvPr id="61" name="Image 60">
              <a:extLst>
                <a:ext uri="{FF2B5EF4-FFF2-40B4-BE49-F238E27FC236}">
                  <a16:creationId xmlns:a16="http://schemas.microsoft.com/office/drawing/2014/main" id="{B64077A5-9EC4-20A1-E167-74AB9F633EA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981612" y="1085097"/>
              <a:ext cx="871098" cy="871098"/>
            </a:xfrm>
            <a:prstGeom prst="rect">
              <a:avLst/>
            </a:prstGeom>
          </p:spPr>
        </p:pic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A59FD1BF-260A-2117-1EC2-2B0F4F9CC9BC}"/>
                </a:ext>
              </a:extLst>
            </p:cNvPr>
            <p:cNvSpPr/>
            <p:nvPr/>
          </p:nvSpPr>
          <p:spPr>
            <a:xfrm>
              <a:off x="6199777" y="3558763"/>
              <a:ext cx="2591183" cy="134623"/>
            </a:xfrm>
            <a:prstGeom prst="rect">
              <a:avLst/>
            </a:prstGeom>
            <a:solidFill>
              <a:srgbClr val="B5CFFF">
                <a:alpha val="27843"/>
              </a:srgbClr>
            </a:solidFill>
            <a:ln w="12700">
              <a:solidFill>
                <a:srgbClr val="B5CF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1000" b="1" dirty="0">
                  <a:solidFill>
                    <a:schemeClr val="accent5"/>
                  </a:solidFill>
                  <a:latin typeface="Josefin Sans" pitchFamily="2" charset="77"/>
                  <a:ea typeface="Josefin Sans" pitchFamily="2" charset="77"/>
                </a:rPr>
                <a:t>Etat civil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9D529CC5-773E-3686-9F1D-34470956BE0F}"/>
                </a:ext>
              </a:extLst>
            </p:cNvPr>
            <p:cNvSpPr/>
            <p:nvPr/>
          </p:nvSpPr>
          <p:spPr>
            <a:xfrm>
              <a:off x="6199782" y="2777221"/>
              <a:ext cx="2591183" cy="134623"/>
            </a:xfrm>
            <a:prstGeom prst="rect">
              <a:avLst/>
            </a:prstGeom>
            <a:solidFill>
              <a:srgbClr val="D8D8D8">
                <a:alpha val="21961"/>
              </a:srgbClr>
            </a:solidFill>
            <a:ln w="12700">
              <a:solidFill>
                <a:srgbClr val="D8D8D8">
                  <a:alpha val="12157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1000" b="1" dirty="0">
                  <a:solidFill>
                    <a:schemeClr val="accent5"/>
                  </a:solidFill>
                  <a:latin typeface="Josefin Sans" pitchFamily="2" charset="77"/>
                  <a:ea typeface="Josefin Sans" pitchFamily="2" charset="77"/>
                </a:rPr>
                <a:t>Sexe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EBC33FDF-7962-AF54-FA1B-C08C7208339B}"/>
                </a:ext>
              </a:extLst>
            </p:cNvPr>
            <p:cNvSpPr/>
            <p:nvPr/>
          </p:nvSpPr>
          <p:spPr>
            <a:xfrm>
              <a:off x="6199781" y="2972640"/>
              <a:ext cx="2591183" cy="134623"/>
            </a:xfrm>
            <a:prstGeom prst="rect">
              <a:avLst/>
            </a:prstGeom>
            <a:solidFill>
              <a:srgbClr val="D8D8D8">
                <a:alpha val="21961"/>
              </a:srgbClr>
            </a:solidFill>
            <a:ln w="12700">
              <a:solidFill>
                <a:srgbClr val="D8D8D8">
                  <a:alpha val="12157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1000" b="1" dirty="0">
                  <a:solidFill>
                    <a:schemeClr val="accent5"/>
                  </a:solidFill>
                  <a:latin typeface="Josefin Sans" pitchFamily="2" charset="77"/>
                  <a:ea typeface="Josefin Sans" pitchFamily="2" charset="77"/>
                </a:rPr>
                <a:t>Prénom / Nom</a:t>
              </a: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2A3D184D-DBBD-9910-2CC2-5C1455632567}"/>
                </a:ext>
              </a:extLst>
            </p:cNvPr>
            <p:cNvSpPr/>
            <p:nvPr/>
          </p:nvSpPr>
          <p:spPr>
            <a:xfrm>
              <a:off x="6199780" y="3167992"/>
              <a:ext cx="2591183" cy="134623"/>
            </a:xfrm>
            <a:prstGeom prst="rect">
              <a:avLst/>
            </a:prstGeom>
            <a:solidFill>
              <a:srgbClr val="D8D8D8">
                <a:alpha val="21961"/>
              </a:srgbClr>
            </a:solidFill>
            <a:ln w="12700">
              <a:solidFill>
                <a:srgbClr val="D8D8D8">
                  <a:alpha val="12157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1000" b="1" dirty="0" err="1">
                  <a:solidFill>
                    <a:schemeClr val="accent5"/>
                  </a:solidFill>
                  <a:latin typeface="Josefin Sans" pitchFamily="2" charset="77"/>
                  <a:ea typeface="Josefin Sans" pitchFamily="2" charset="77"/>
                </a:rPr>
                <a:t>Telephone</a:t>
              </a:r>
              <a:endParaRPr lang="fr-FR" sz="1000" b="1" dirty="0">
                <a:solidFill>
                  <a:schemeClr val="accent5"/>
                </a:solidFill>
                <a:latin typeface="Josefin Sans" pitchFamily="2" charset="77"/>
                <a:ea typeface="Josefin Sans" pitchFamily="2" charset="77"/>
              </a:endParaRP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6F407352-3096-6395-226B-94797CFEE22B}"/>
                </a:ext>
              </a:extLst>
            </p:cNvPr>
            <p:cNvSpPr/>
            <p:nvPr/>
          </p:nvSpPr>
          <p:spPr>
            <a:xfrm>
              <a:off x="6199778" y="3357612"/>
              <a:ext cx="2591183" cy="134623"/>
            </a:xfrm>
            <a:prstGeom prst="rect">
              <a:avLst/>
            </a:prstGeom>
            <a:solidFill>
              <a:srgbClr val="D8D8D8">
                <a:alpha val="21961"/>
              </a:srgbClr>
            </a:solidFill>
            <a:ln w="12700">
              <a:solidFill>
                <a:srgbClr val="D8D8D8">
                  <a:alpha val="12157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1000" b="1" dirty="0" err="1">
                  <a:solidFill>
                    <a:schemeClr val="accent5"/>
                  </a:solidFill>
                  <a:latin typeface="Josefin Sans" pitchFamily="2" charset="77"/>
                  <a:ea typeface="Josefin Sans" pitchFamily="2" charset="77"/>
                </a:rPr>
                <a:t>Date_naissance</a:t>
              </a:r>
              <a:endParaRPr lang="fr-FR" sz="1000" b="1" dirty="0">
                <a:solidFill>
                  <a:schemeClr val="accent5"/>
                </a:solidFill>
                <a:latin typeface="Josefin Sans" pitchFamily="2" charset="77"/>
                <a:ea typeface="Josefin Sans" pitchFamily="2" charset="77"/>
              </a:endParaRP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760B3B2D-75A3-AACC-E188-4EE3AB0E5880}"/>
                </a:ext>
              </a:extLst>
            </p:cNvPr>
            <p:cNvSpPr/>
            <p:nvPr/>
          </p:nvSpPr>
          <p:spPr>
            <a:xfrm>
              <a:off x="6199777" y="3748307"/>
              <a:ext cx="2591183" cy="134623"/>
            </a:xfrm>
            <a:prstGeom prst="rect">
              <a:avLst/>
            </a:prstGeom>
            <a:solidFill>
              <a:srgbClr val="D8D8D8">
                <a:alpha val="21961"/>
              </a:srgbClr>
            </a:solidFill>
            <a:ln w="12700">
              <a:solidFill>
                <a:srgbClr val="D8D8D8">
                  <a:alpha val="12157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1000" b="1" dirty="0">
                  <a:solidFill>
                    <a:schemeClr val="accent5"/>
                  </a:solidFill>
                  <a:latin typeface="Josefin Sans" pitchFamily="2" charset="77"/>
                  <a:ea typeface="Josefin Sans" pitchFamily="2" charset="77"/>
                </a:rPr>
                <a:t>Enfants</a:t>
              </a: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E290501C-CA47-78AE-09B8-32A8AAFE8089}"/>
                </a:ext>
              </a:extLst>
            </p:cNvPr>
            <p:cNvSpPr/>
            <p:nvPr/>
          </p:nvSpPr>
          <p:spPr>
            <a:xfrm>
              <a:off x="6199783" y="2573841"/>
              <a:ext cx="2591183" cy="134623"/>
            </a:xfrm>
            <a:prstGeom prst="rect">
              <a:avLst/>
            </a:prstGeom>
            <a:solidFill>
              <a:srgbClr val="FD5C77">
                <a:alpha val="7843"/>
              </a:srgbClr>
            </a:solidFill>
            <a:ln w="12700">
              <a:solidFill>
                <a:srgbClr val="FD5C7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1000" b="1" dirty="0" err="1">
                  <a:solidFill>
                    <a:schemeClr val="accent5"/>
                  </a:solidFill>
                  <a:latin typeface="Josefin Sans" pitchFamily="2" charset="77"/>
                  <a:ea typeface="Josefin Sans" pitchFamily="2" charset="77"/>
                </a:rPr>
                <a:t>id_salarié</a:t>
              </a:r>
              <a:endParaRPr lang="fr-FR" sz="1000" b="1" dirty="0">
                <a:solidFill>
                  <a:schemeClr val="accent5"/>
                </a:solidFill>
                <a:latin typeface="Josefin Sans" pitchFamily="2" charset="77"/>
                <a:ea typeface="Josefin Sans" pitchFamily="2" charset="77"/>
              </a:endParaRPr>
            </a:p>
          </p:txBody>
        </p:sp>
      </p:grpSp>
      <p:grpSp>
        <p:nvGrpSpPr>
          <p:cNvPr id="88" name="Groupe 87">
            <a:extLst>
              <a:ext uri="{FF2B5EF4-FFF2-40B4-BE49-F238E27FC236}">
                <a16:creationId xmlns:a16="http://schemas.microsoft.com/office/drawing/2014/main" id="{41481881-5D18-A325-D90F-6381A5A79767}"/>
              </a:ext>
            </a:extLst>
          </p:cNvPr>
          <p:cNvGrpSpPr/>
          <p:nvPr/>
        </p:nvGrpSpPr>
        <p:grpSpPr>
          <a:xfrm>
            <a:off x="302898" y="1323317"/>
            <a:ext cx="2648544" cy="3023511"/>
            <a:chOff x="328945" y="1114464"/>
            <a:chExt cx="2648544" cy="3023511"/>
          </a:xfrm>
        </p:grpSpPr>
        <p:sp>
          <p:nvSpPr>
            <p:cNvPr id="14" name="Google Shape;225;p18">
              <a:extLst>
                <a:ext uri="{FF2B5EF4-FFF2-40B4-BE49-F238E27FC236}">
                  <a16:creationId xmlns:a16="http://schemas.microsoft.com/office/drawing/2014/main" id="{8E2646EA-368B-2F19-EB87-B107EFFDED94}"/>
                </a:ext>
              </a:extLst>
            </p:cNvPr>
            <p:cNvSpPr/>
            <p:nvPr/>
          </p:nvSpPr>
          <p:spPr>
            <a:xfrm>
              <a:off x="336637" y="1520647"/>
              <a:ext cx="2634600" cy="2617328"/>
            </a:xfrm>
            <a:prstGeom prst="roundRect">
              <a:avLst>
                <a:gd name="adj" fmla="val 11220"/>
              </a:avLst>
            </a:prstGeom>
            <a:solidFill>
              <a:schemeClr val="lt1"/>
            </a:solidFill>
            <a:ln w="19050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72850" tIns="36425" rIns="72850" bIns="36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226;p18">
              <a:extLst>
                <a:ext uri="{FF2B5EF4-FFF2-40B4-BE49-F238E27FC236}">
                  <a16:creationId xmlns:a16="http://schemas.microsoft.com/office/drawing/2014/main" id="{A60F2101-E469-8E68-4E47-1B6F9F2E43E5}"/>
                </a:ext>
              </a:extLst>
            </p:cNvPr>
            <p:cNvSpPr/>
            <p:nvPr/>
          </p:nvSpPr>
          <p:spPr>
            <a:xfrm>
              <a:off x="328945" y="1520647"/>
              <a:ext cx="2634600" cy="84848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C9F0FE"/>
            </a:solidFill>
            <a:ln>
              <a:noFill/>
            </a:ln>
          </p:spPr>
          <p:txBody>
            <a:bodyPr spcFirstLastPara="1" wrap="square" lIns="72850" tIns="36425" rIns="72850" bIns="36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227;p18">
              <a:extLst>
                <a:ext uri="{FF2B5EF4-FFF2-40B4-BE49-F238E27FC236}">
                  <a16:creationId xmlns:a16="http://schemas.microsoft.com/office/drawing/2014/main" id="{879DE8B8-A21F-E1FF-8AC7-2300F76AE49B}"/>
                </a:ext>
              </a:extLst>
            </p:cNvPr>
            <p:cNvSpPr/>
            <p:nvPr/>
          </p:nvSpPr>
          <p:spPr>
            <a:xfrm>
              <a:off x="328945" y="1843965"/>
              <a:ext cx="2648544" cy="4332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850" tIns="36425" rIns="72850" bIns="36425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000" b="1" i="0" u="none" strike="noStrike" cap="none" dirty="0" err="1">
                  <a:solidFill>
                    <a:schemeClr val="accent2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Dataset</a:t>
              </a:r>
              <a:r>
                <a:rPr lang="fr-FR" sz="1000" b="1" i="0" u="none" strike="noStrike" cap="none" dirty="0">
                  <a:solidFill>
                    <a:schemeClr val="accent2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 </a:t>
              </a: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000" b="1" i="0" u="none" strike="noStrike" cap="none" dirty="0">
                  <a:solidFill>
                    <a:schemeClr val="accent2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Infos professionnelles</a:t>
              </a:r>
              <a:endParaRPr sz="1000" b="0" i="1" u="none" strike="noStrike" cap="none" dirty="0">
                <a:solidFill>
                  <a:schemeClr val="accent2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cxnSp>
          <p:nvCxnSpPr>
            <p:cNvPr id="50" name="Google Shape;261;p18">
              <a:extLst>
                <a:ext uri="{FF2B5EF4-FFF2-40B4-BE49-F238E27FC236}">
                  <a16:creationId xmlns:a16="http://schemas.microsoft.com/office/drawing/2014/main" id="{F5AC7198-5ABC-3896-F68D-F8F6688BFA02}"/>
                </a:ext>
              </a:extLst>
            </p:cNvPr>
            <p:cNvCxnSpPr/>
            <p:nvPr/>
          </p:nvCxnSpPr>
          <p:spPr>
            <a:xfrm>
              <a:off x="515375" y="2010787"/>
              <a:ext cx="402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1" name="Google Shape;262;p18">
              <a:extLst>
                <a:ext uri="{FF2B5EF4-FFF2-40B4-BE49-F238E27FC236}">
                  <a16:creationId xmlns:a16="http://schemas.microsoft.com/office/drawing/2014/main" id="{C56A5C9D-435D-F661-CBD0-DCD06906431F}"/>
                </a:ext>
              </a:extLst>
            </p:cNvPr>
            <p:cNvCxnSpPr/>
            <p:nvPr/>
          </p:nvCxnSpPr>
          <p:spPr>
            <a:xfrm>
              <a:off x="2337432" y="1999518"/>
              <a:ext cx="402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pic>
          <p:nvPicPr>
            <p:cNvPr id="58" name="Image 57">
              <a:extLst>
                <a:ext uri="{FF2B5EF4-FFF2-40B4-BE49-F238E27FC236}">
                  <a16:creationId xmlns:a16="http://schemas.microsoft.com/office/drawing/2014/main" id="{8B059275-9A87-34EF-D06A-AC9EC1CE6A1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87055" y="1114464"/>
              <a:ext cx="896323" cy="896323"/>
            </a:xfrm>
            <a:prstGeom prst="rect">
              <a:avLst/>
            </a:prstGeom>
          </p:spPr>
        </p:pic>
        <p:pic>
          <p:nvPicPr>
            <p:cNvPr id="63" name="Image 62">
              <a:extLst>
                <a:ext uri="{FF2B5EF4-FFF2-40B4-BE49-F238E27FC236}">
                  <a16:creationId xmlns:a16="http://schemas.microsoft.com/office/drawing/2014/main" id="{E5FEEF60-98BE-2807-74C4-3F437196B10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193262" y="1254234"/>
              <a:ext cx="507937" cy="616781"/>
            </a:xfrm>
            <a:prstGeom prst="rect">
              <a:avLst/>
            </a:prstGeom>
          </p:spPr>
        </p:pic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8C54528F-1DE7-6C08-7C45-16E0DC231B79}"/>
                </a:ext>
              </a:extLst>
            </p:cNvPr>
            <p:cNvSpPr/>
            <p:nvPr/>
          </p:nvSpPr>
          <p:spPr>
            <a:xfrm>
              <a:off x="357625" y="2573841"/>
              <a:ext cx="2591183" cy="134623"/>
            </a:xfrm>
            <a:prstGeom prst="rect">
              <a:avLst/>
            </a:prstGeom>
            <a:solidFill>
              <a:srgbClr val="FD5C77">
                <a:alpha val="7843"/>
              </a:srgbClr>
            </a:solidFill>
            <a:ln w="12700">
              <a:solidFill>
                <a:srgbClr val="FD5C7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1000" b="1" dirty="0" err="1">
                  <a:solidFill>
                    <a:schemeClr val="accent5"/>
                  </a:solidFill>
                  <a:latin typeface="Josefin Sans" pitchFamily="2" charset="77"/>
                  <a:ea typeface="Josefin Sans" pitchFamily="2" charset="77"/>
                </a:rPr>
                <a:t>id_salarié</a:t>
              </a:r>
              <a:endParaRPr lang="fr-FR" sz="1000" b="1" dirty="0">
                <a:solidFill>
                  <a:schemeClr val="accent5"/>
                </a:solidFill>
                <a:latin typeface="Josefin Sans" pitchFamily="2" charset="77"/>
                <a:ea typeface="Josefin Sans" pitchFamily="2" charset="77"/>
              </a:endParaRP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B856B713-2658-2141-1553-F8C7D1BFFB72}"/>
                </a:ext>
              </a:extLst>
            </p:cNvPr>
            <p:cNvSpPr/>
            <p:nvPr/>
          </p:nvSpPr>
          <p:spPr>
            <a:xfrm>
              <a:off x="357625" y="2781693"/>
              <a:ext cx="2591183" cy="134623"/>
            </a:xfrm>
            <a:prstGeom prst="rect">
              <a:avLst/>
            </a:prstGeom>
            <a:solidFill>
              <a:srgbClr val="D8D8D8">
                <a:alpha val="21961"/>
              </a:srgbClr>
            </a:solidFill>
            <a:ln w="12700">
              <a:solidFill>
                <a:srgbClr val="D8D8D8">
                  <a:alpha val="12157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1000" b="1" dirty="0" err="1">
                  <a:solidFill>
                    <a:schemeClr val="accent5"/>
                  </a:solidFill>
                  <a:latin typeface="Josefin Sans" pitchFamily="2" charset="77"/>
                  <a:ea typeface="Josefin Sans" pitchFamily="2" charset="77"/>
                </a:rPr>
                <a:t>Ancienneté_an</a:t>
              </a:r>
              <a:endParaRPr lang="fr-FR" sz="1000" b="1" dirty="0">
                <a:solidFill>
                  <a:schemeClr val="accent5"/>
                </a:solidFill>
                <a:latin typeface="Josefin Sans" pitchFamily="2" charset="77"/>
                <a:ea typeface="Josefin Sans" pitchFamily="2" charset="77"/>
              </a:endParaRPr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E6037A42-F7A0-1D71-18F7-4D13B0971F50}"/>
                </a:ext>
              </a:extLst>
            </p:cNvPr>
            <p:cNvSpPr/>
            <p:nvPr/>
          </p:nvSpPr>
          <p:spPr>
            <a:xfrm>
              <a:off x="357625" y="2973845"/>
              <a:ext cx="2591183" cy="134623"/>
            </a:xfrm>
            <a:prstGeom prst="rect">
              <a:avLst/>
            </a:prstGeom>
            <a:solidFill>
              <a:srgbClr val="D8D8D8">
                <a:alpha val="21961"/>
              </a:srgbClr>
            </a:solidFill>
            <a:ln w="12700">
              <a:solidFill>
                <a:srgbClr val="D8D8D8">
                  <a:alpha val="12157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1000" b="1" dirty="0">
                  <a:solidFill>
                    <a:schemeClr val="accent5"/>
                  </a:solidFill>
                  <a:latin typeface="Josefin Sans" pitchFamily="2" charset="77"/>
                  <a:ea typeface="Josefin Sans" pitchFamily="2" charset="77"/>
                </a:rPr>
                <a:t>Distance domicile / travail</a:t>
              </a:r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BA1A091F-FA27-F727-967E-E399405F53D7}"/>
                </a:ext>
              </a:extLst>
            </p:cNvPr>
            <p:cNvSpPr/>
            <p:nvPr/>
          </p:nvSpPr>
          <p:spPr>
            <a:xfrm>
              <a:off x="359438" y="3170036"/>
              <a:ext cx="2591183" cy="134623"/>
            </a:xfrm>
            <a:prstGeom prst="rect">
              <a:avLst/>
            </a:prstGeom>
            <a:solidFill>
              <a:srgbClr val="D8D8D8">
                <a:alpha val="21961"/>
              </a:srgbClr>
            </a:solidFill>
            <a:ln w="12700">
              <a:solidFill>
                <a:srgbClr val="D8D8D8">
                  <a:alpha val="12157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1000" b="1" dirty="0">
                  <a:solidFill>
                    <a:schemeClr val="accent5"/>
                  </a:solidFill>
                  <a:latin typeface="Josefin Sans" pitchFamily="2" charset="77"/>
                  <a:ea typeface="Josefin Sans" pitchFamily="2" charset="77"/>
                </a:rPr>
                <a:t>Service</a:t>
              </a:r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A574D5FF-ADB0-4C9A-D46D-8FE8C91B9EA1}"/>
                </a:ext>
              </a:extLst>
            </p:cNvPr>
            <p:cNvSpPr/>
            <p:nvPr/>
          </p:nvSpPr>
          <p:spPr>
            <a:xfrm>
              <a:off x="357625" y="3356931"/>
              <a:ext cx="2591183" cy="134623"/>
            </a:xfrm>
            <a:prstGeom prst="rect">
              <a:avLst/>
            </a:prstGeom>
            <a:solidFill>
              <a:srgbClr val="D8D8D8">
                <a:alpha val="21961"/>
              </a:srgbClr>
            </a:solidFill>
            <a:ln w="12700">
              <a:solidFill>
                <a:srgbClr val="D8D8D8">
                  <a:alpha val="12157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1000" b="1" dirty="0" err="1">
                  <a:solidFill>
                    <a:schemeClr val="accent5"/>
                  </a:solidFill>
                  <a:latin typeface="Josefin Sans" pitchFamily="2" charset="77"/>
                  <a:ea typeface="Josefin Sans" pitchFamily="2" charset="77"/>
                </a:rPr>
                <a:t>Work_accident</a:t>
              </a:r>
              <a:endParaRPr lang="fr-FR" sz="1000" b="1" dirty="0">
                <a:solidFill>
                  <a:schemeClr val="accent5"/>
                </a:solidFill>
                <a:latin typeface="Josefin Sans" pitchFamily="2" charset="77"/>
                <a:ea typeface="Josefin Sans" pitchFamily="2" charset="77"/>
              </a:endParaRPr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6D9BB135-7E13-A898-40EF-894E74C42E58}"/>
                </a:ext>
              </a:extLst>
            </p:cNvPr>
            <p:cNvSpPr/>
            <p:nvPr/>
          </p:nvSpPr>
          <p:spPr>
            <a:xfrm>
              <a:off x="359438" y="3555466"/>
              <a:ext cx="2591183" cy="134623"/>
            </a:xfrm>
            <a:prstGeom prst="rect">
              <a:avLst/>
            </a:prstGeom>
            <a:solidFill>
              <a:srgbClr val="D8D8D8">
                <a:alpha val="21961"/>
              </a:srgbClr>
            </a:solidFill>
            <a:ln w="12700">
              <a:solidFill>
                <a:srgbClr val="D8D8D8">
                  <a:alpha val="12157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1000" b="1" dirty="0">
                  <a:solidFill>
                    <a:schemeClr val="accent5"/>
                  </a:solidFill>
                  <a:latin typeface="Josefin Sans" pitchFamily="2" charset="77"/>
                  <a:ea typeface="Josefin Sans" pitchFamily="2" charset="77"/>
                </a:rPr>
                <a:t>Niveau de satisfaction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599241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58;p17">
            <a:extLst>
              <a:ext uri="{FF2B5EF4-FFF2-40B4-BE49-F238E27FC236}">
                <a16:creationId xmlns:a16="http://schemas.microsoft.com/office/drawing/2014/main" id="{C35CFFE5-5150-4A58-D6A5-53C1176FB54C}"/>
              </a:ext>
            </a:extLst>
          </p:cNvPr>
          <p:cNvSpPr txBox="1"/>
          <p:nvPr/>
        </p:nvSpPr>
        <p:spPr>
          <a:xfrm>
            <a:off x="302898" y="194584"/>
            <a:ext cx="3796200" cy="2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8E"/>
              </a:buClr>
              <a:buSzPts val="1200"/>
              <a:buFont typeface="Source Sans Pro"/>
              <a:buNone/>
            </a:pPr>
            <a:r>
              <a:rPr lang="fr" sz="900" b="1" u="none" strike="noStrike" cap="none" dirty="0">
                <a:solidFill>
                  <a:srgbClr val="00338E"/>
                </a:solidFill>
                <a:latin typeface="Josefin Sans SemiBold" pitchFamily="2" charset="77"/>
                <a:ea typeface="Josefin Sans SemiBold" pitchFamily="2" charset="77"/>
                <a:cs typeface="Source Sans Pro"/>
                <a:sym typeface="Source Sans Pro"/>
              </a:rPr>
              <a:t>RAPPORT ÉGALITÉ FEMMES-HOMMES</a:t>
            </a:r>
            <a:endParaRPr sz="800" b="1" dirty="0">
              <a:latin typeface="Josefin Sans SemiBold" pitchFamily="2" charset="77"/>
              <a:ea typeface="Josefin Sans SemiBold" pitchFamily="2" charset="77"/>
            </a:endParaRPr>
          </a:p>
        </p:txBody>
      </p:sp>
      <p:sp>
        <p:nvSpPr>
          <p:cNvPr id="6" name="Google Shape;119;p16">
            <a:extLst>
              <a:ext uri="{FF2B5EF4-FFF2-40B4-BE49-F238E27FC236}">
                <a16:creationId xmlns:a16="http://schemas.microsoft.com/office/drawing/2014/main" id="{B98D637B-FAF4-7C90-7FB7-85E425B3D2FB}"/>
              </a:ext>
            </a:extLst>
          </p:cNvPr>
          <p:cNvSpPr txBox="1"/>
          <p:nvPr/>
        </p:nvSpPr>
        <p:spPr>
          <a:xfrm>
            <a:off x="302897" y="546405"/>
            <a:ext cx="6956031" cy="367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8E"/>
              </a:buClr>
              <a:buSzPts val="1700"/>
              <a:buFont typeface="Source Sans Pro"/>
              <a:buNone/>
            </a:pPr>
            <a:r>
              <a:rPr lang="fr" sz="1700" b="0" i="0" u="none" strike="noStrike" cap="none" dirty="0">
                <a:solidFill>
                  <a:srgbClr val="00338E"/>
                </a:solidFill>
                <a:latin typeface="Montserrat" pitchFamily="2" charset="77"/>
                <a:ea typeface="Source Sans Pro"/>
                <a:cs typeface="Source Sans Pro"/>
                <a:sym typeface="Source Sans Pro"/>
              </a:rPr>
              <a:t>PRÉPARATION DES DONNÉES</a:t>
            </a:r>
            <a:endParaRPr sz="1700" b="0" i="0" u="none" strike="noStrike" cap="none" dirty="0">
              <a:solidFill>
                <a:srgbClr val="00338E"/>
              </a:solidFill>
              <a:latin typeface="Montserrat" pitchFamily="2" charset="77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D7B22BAC-F97C-2CC4-3D58-859ED76F10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41"/>
          <a:stretch/>
        </p:blipFill>
        <p:spPr>
          <a:xfrm>
            <a:off x="1358456" y="1034021"/>
            <a:ext cx="6427087" cy="3791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9287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>
          <a:extLst>
            <a:ext uri="{FF2B5EF4-FFF2-40B4-BE49-F238E27FC236}">
              <a16:creationId xmlns:a16="http://schemas.microsoft.com/office/drawing/2014/main" id="{A5BB067D-ECA8-0AC7-F906-404F04052C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6">
            <a:extLst>
              <a:ext uri="{FF2B5EF4-FFF2-40B4-BE49-F238E27FC236}">
                <a16:creationId xmlns:a16="http://schemas.microsoft.com/office/drawing/2014/main" id="{2AAB94D2-0ABF-72F6-E962-DE9300ADE28A}"/>
              </a:ext>
            </a:extLst>
          </p:cNvPr>
          <p:cNvSpPr txBox="1"/>
          <p:nvPr/>
        </p:nvSpPr>
        <p:spPr>
          <a:xfrm>
            <a:off x="405794" y="562021"/>
            <a:ext cx="5013300" cy="2935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8E"/>
              </a:buClr>
              <a:buSzPts val="1700"/>
              <a:buFont typeface="Source Sans Pro"/>
              <a:buNone/>
            </a:pPr>
            <a:r>
              <a:rPr lang="fr" sz="1700" b="0" i="0" u="none" strike="noStrike" cap="none" dirty="0">
                <a:solidFill>
                  <a:srgbClr val="00338E"/>
                </a:solidFill>
                <a:latin typeface="Montserrat" pitchFamily="2" charset="77"/>
                <a:ea typeface="Source Sans Pro"/>
                <a:cs typeface="Source Sans Pro"/>
                <a:sym typeface="Source Sans Pro"/>
              </a:rPr>
              <a:t>RGPD</a:t>
            </a:r>
            <a:endParaRPr sz="1700" b="0" i="0" u="none" strike="noStrike" cap="none" dirty="0">
              <a:solidFill>
                <a:srgbClr val="00338E"/>
              </a:solidFill>
              <a:latin typeface="Montserrat" pitchFamily="2" charset="77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21" name="Google Shape;121;p16">
            <a:extLst>
              <a:ext uri="{FF2B5EF4-FFF2-40B4-BE49-F238E27FC236}">
                <a16:creationId xmlns:a16="http://schemas.microsoft.com/office/drawing/2014/main" id="{815DEBB4-4D39-1094-4E4D-49115414E4E0}"/>
              </a:ext>
            </a:extLst>
          </p:cNvPr>
          <p:cNvSpPr/>
          <p:nvPr/>
        </p:nvSpPr>
        <p:spPr>
          <a:xfrm>
            <a:off x="1595174" y="819610"/>
            <a:ext cx="7548825" cy="7057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t" anchorCtr="0">
            <a:noAutofit/>
          </a:bodyPr>
          <a:lstStyle/>
          <a:p>
            <a:pPr marL="0" marR="0" lvl="0" indent="0" algn="just" rtl="0">
              <a:spcBef>
                <a:spcPts val="1400"/>
              </a:spcBef>
              <a:spcAft>
                <a:spcPts val="0"/>
              </a:spcAft>
              <a:buNone/>
            </a:pPr>
            <a:r>
              <a:rPr lang="fr-FR" b="1" dirty="0">
                <a:solidFill>
                  <a:srgbClr val="262626"/>
                </a:solidFill>
                <a:latin typeface="Josefin Sans" pitchFamily="2" charset="77"/>
                <a:ea typeface="Josefin Sans" pitchFamily="2" charset="77"/>
                <a:sym typeface="Source Sans Pro"/>
              </a:rPr>
              <a:t>LES 5 GRANDS PRINCIPES DES RÈGLES DE PROTECTION DES DONNÉES PERSONNELLES.</a:t>
            </a:r>
            <a:endParaRPr lang="fr-FR" b="1" dirty="0">
              <a:latin typeface="Josefin Sans" pitchFamily="2" charset="77"/>
              <a:ea typeface="Josefin Sans" pitchFamily="2" charset="7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 b="1" u="none" strike="noStrike" cap="none" dirty="0">
              <a:solidFill>
                <a:srgbClr val="262626"/>
              </a:solidFill>
              <a:latin typeface="Josefin Sans" pitchFamily="2" charset="77"/>
              <a:ea typeface="Josefin Sans" pitchFamily="2" charset="77"/>
              <a:cs typeface="Source Sans Pro"/>
              <a:sym typeface="Source Sans Pro"/>
            </a:endParaRPr>
          </a:p>
        </p:txBody>
      </p:sp>
      <p:cxnSp>
        <p:nvCxnSpPr>
          <p:cNvPr id="132" name="Google Shape;132;p16">
            <a:extLst>
              <a:ext uri="{FF2B5EF4-FFF2-40B4-BE49-F238E27FC236}">
                <a16:creationId xmlns:a16="http://schemas.microsoft.com/office/drawing/2014/main" id="{DC85D4E8-1109-E046-67E9-423719CF9E2F}"/>
              </a:ext>
            </a:extLst>
          </p:cNvPr>
          <p:cNvCxnSpPr>
            <a:cxnSpLocks/>
          </p:cNvCxnSpPr>
          <p:nvPr/>
        </p:nvCxnSpPr>
        <p:spPr>
          <a:xfrm>
            <a:off x="696017" y="1135223"/>
            <a:ext cx="51535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" name="Google Shape;158;p17">
            <a:extLst>
              <a:ext uri="{FF2B5EF4-FFF2-40B4-BE49-F238E27FC236}">
                <a16:creationId xmlns:a16="http://schemas.microsoft.com/office/drawing/2014/main" id="{BB46ADB8-4A90-7A7E-F337-5FCFDF1A04ED}"/>
              </a:ext>
            </a:extLst>
          </p:cNvPr>
          <p:cNvSpPr txBox="1"/>
          <p:nvPr/>
        </p:nvSpPr>
        <p:spPr>
          <a:xfrm>
            <a:off x="302898" y="194584"/>
            <a:ext cx="3796200" cy="2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8E"/>
              </a:buClr>
              <a:buSzPts val="1200"/>
              <a:buFont typeface="Source Sans Pro"/>
              <a:buNone/>
            </a:pPr>
            <a:r>
              <a:rPr lang="fr" sz="900" b="1" u="none" strike="noStrike" cap="none" dirty="0">
                <a:solidFill>
                  <a:srgbClr val="00338E"/>
                </a:solidFill>
                <a:latin typeface="Josefin Sans SemiBold" pitchFamily="2" charset="77"/>
                <a:ea typeface="Josefin Sans SemiBold" pitchFamily="2" charset="77"/>
                <a:cs typeface="Source Sans Pro"/>
                <a:sym typeface="Source Sans Pro"/>
              </a:rPr>
              <a:t>RAPPORT ÉGALITÉ FEMMES-HOMMES</a:t>
            </a:r>
            <a:endParaRPr sz="800" b="1" dirty="0">
              <a:latin typeface="Josefin Sans SemiBold" pitchFamily="2" charset="77"/>
              <a:ea typeface="Josefin Sans SemiBold" pitchFamily="2" charset="77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5251AFDA-5D5F-CD23-9DE1-14D6352CE2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175" t="24485" r="49745" b="37320"/>
          <a:stretch/>
        </p:blipFill>
        <p:spPr>
          <a:xfrm>
            <a:off x="1299930" y="977939"/>
            <a:ext cx="295245" cy="374888"/>
          </a:xfrm>
          <a:prstGeom prst="rect">
            <a:avLst/>
          </a:prstGeom>
        </p:spPr>
      </p:pic>
      <p:grpSp>
        <p:nvGrpSpPr>
          <p:cNvPr id="28" name="Groupe 27">
            <a:extLst>
              <a:ext uri="{FF2B5EF4-FFF2-40B4-BE49-F238E27FC236}">
                <a16:creationId xmlns:a16="http://schemas.microsoft.com/office/drawing/2014/main" id="{01D19DE8-DBDC-99D9-0117-ED2D3B7DE7C3}"/>
              </a:ext>
            </a:extLst>
          </p:cNvPr>
          <p:cNvGrpSpPr/>
          <p:nvPr/>
        </p:nvGrpSpPr>
        <p:grpSpPr>
          <a:xfrm>
            <a:off x="4472667" y="1331297"/>
            <a:ext cx="4532015" cy="4370684"/>
            <a:chOff x="4023360" y="1306627"/>
            <a:chExt cx="4532015" cy="4370684"/>
          </a:xfrm>
        </p:grpSpPr>
        <p:cxnSp>
          <p:nvCxnSpPr>
            <p:cNvPr id="139" name="Google Shape;139;p16">
              <a:extLst>
                <a:ext uri="{FF2B5EF4-FFF2-40B4-BE49-F238E27FC236}">
                  <a16:creationId xmlns:a16="http://schemas.microsoft.com/office/drawing/2014/main" id="{8CDD35D7-7C96-1143-8F1D-9299F490002F}"/>
                </a:ext>
              </a:extLst>
            </p:cNvPr>
            <p:cNvCxnSpPr/>
            <p:nvPr/>
          </p:nvCxnSpPr>
          <p:spPr>
            <a:xfrm>
              <a:off x="6047075" y="1472871"/>
              <a:ext cx="250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pic>
          <p:nvPicPr>
            <p:cNvPr id="3" name="Image 2">
              <a:extLst>
                <a:ext uri="{FF2B5EF4-FFF2-40B4-BE49-F238E27FC236}">
                  <a16:creationId xmlns:a16="http://schemas.microsoft.com/office/drawing/2014/main" id="{C3B43B47-8D25-73F7-C537-3C41FAF5E22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23360" y="1306627"/>
              <a:ext cx="4370684" cy="4370684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FD24A13-CC27-49C3-1CCD-98692CF1630C}"/>
                </a:ext>
              </a:extLst>
            </p:cNvPr>
            <p:cNvSpPr/>
            <p:nvPr/>
          </p:nvSpPr>
          <p:spPr>
            <a:xfrm>
              <a:off x="4763056" y="1893300"/>
              <a:ext cx="641354" cy="1524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sz="700" dirty="0">
                <a:solidFill>
                  <a:schemeClr val="accent5"/>
                </a:solidFill>
                <a:latin typeface="Montserrat" pitchFamily="2" charset="77"/>
                <a:ea typeface="Josefin Sans" pitchFamily="2" charset="77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301EEED-EC56-5DC2-2FE2-883AD96FAD50}"/>
                </a:ext>
              </a:extLst>
            </p:cNvPr>
            <p:cNvSpPr/>
            <p:nvPr/>
          </p:nvSpPr>
          <p:spPr>
            <a:xfrm>
              <a:off x="4804424" y="3189570"/>
              <a:ext cx="641354" cy="1524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7EE7798-927B-84E8-EEB6-6ACDE6972A9E}"/>
                </a:ext>
              </a:extLst>
            </p:cNvPr>
            <p:cNvSpPr/>
            <p:nvPr/>
          </p:nvSpPr>
          <p:spPr>
            <a:xfrm>
              <a:off x="4801875" y="3855821"/>
              <a:ext cx="641354" cy="1524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4C81655-437D-AF1E-ACD9-FE010A607E9B}"/>
                </a:ext>
              </a:extLst>
            </p:cNvPr>
            <p:cNvSpPr/>
            <p:nvPr/>
          </p:nvSpPr>
          <p:spPr>
            <a:xfrm>
              <a:off x="4763056" y="4510453"/>
              <a:ext cx="641354" cy="1524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C09D167-5484-3D2E-D4DC-A994593BEA2E}"/>
                </a:ext>
              </a:extLst>
            </p:cNvPr>
            <p:cNvSpPr/>
            <p:nvPr/>
          </p:nvSpPr>
          <p:spPr>
            <a:xfrm>
              <a:off x="4763056" y="2541435"/>
              <a:ext cx="734774" cy="1524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sz="600" dirty="0">
                <a:solidFill>
                  <a:schemeClr val="accent5"/>
                </a:solidFill>
                <a:latin typeface="Montserrat" pitchFamily="2" charset="77"/>
                <a:ea typeface="Josefin Sans" pitchFamily="2" charset="77"/>
              </a:endParaRPr>
            </a:p>
          </p:txBody>
        </p:sp>
        <p:sp>
          <p:nvSpPr>
            <p:cNvPr id="16" name="ZoneTexte 15">
              <a:extLst>
                <a:ext uri="{FF2B5EF4-FFF2-40B4-BE49-F238E27FC236}">
                  <a16:creationId xmlns:a16="http://schemas.microsoft.com/office/drawing/2014/main" id="{E3B0DF23-470A-7F15-E3E3-5FC8412DAE62}"/>
                </a:ext>
              </a:extLst>
            </p:cNvPr>
            <p:cNvSpPr txBox="1"/>
            <p:nvPr/>
          </p:nvSpPr>
          <p:spPr>
            <a:xfrm>
              <a:off x="4691989" y="1901642"/>
              <a:ext cx="585417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700" dirty="0">
                  <a:solidFill>
                    <a:schemeClr val="accent5"/>
                  </a:solidFill>
                  <a:latin typeface="Montserrat" pitchFamily="2" charset="77"/>
                </a:rPr>
                <a:t>FINALITÉ</a:t>
              </a:r>
            </a:p>
          </p:txBody>
        </p:sp>
        <p:sp>
          <p:nvSpPr>
            <p:cNvPr id="17" name="ZoneTexte 16">
              <a:extLst>
                <a:ext uri="{FF2B5EF4-FFF2-40B4-BE49-F238E27FC236}">
                  <a16:creationId xmlns:a16="http://schemas.microsoft.com/office/drawing/2014/main" id="{BF5E379E-BC2B-0C8F-CE76-55F536824DB4}"/>
                </a:ext>
              </a:extLst>
            </p:cNvPr>
            <p:cNvSpPr txBox="1"/>
            <p:nvPr/>
          </p:nvSpPr>
          <p:spPr>
            <a:xfrm>
              <a:off x="4698851" y="2557514"/>
              <a:ext cx="769763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700" dirty="0">
                  <a:solidFill>
                    <a:schemeClr val="accent5"/>
                  </a:solidFill>
                  <a:latin typeface="Montserrat" pitchFamily="2" charset="77"/>
                </a:rPr>
                <a:t>PERTINENCE</a:t>
              </a:r>
            </a:p>
          </p:txBody>
        </p:sp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id="{61CB86A7-2378-22FF-3766-F7CC3408231A}"/>
                </a:ext>
              </a:extLst>
            </p:cNvPr>
            <p:cNvSpPr txBox="1"/>
            <p:nvPr/>
          </p:nvSpPr>
          <p:spPr>
            <a:xfrm>
              <a:off x="4717984" y="3105239"/>
              <a:ext cx="94609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700" dirty="0">
                  <a:solidFill>
                    <a:schemeClr val="accent5"/>
                  </a:solidFill>
                  <a:latin typeface="Montserrat" pitchFamily="2" charset="77"/>
                </a:rPr>
                <a:t>CONSERVATION </a:t>
              </a:r>
            </a:p>
            <a:p>
              <a:r>
                <a:rPr lang="fr-FR" sz="700" dirty="0">
                  <a:solidFill>
                    <a:schemeClr val="accent5"/>
                  </a:solidFill>
                  <a:latin typeface="Montserrat" pitchFamily="2" charset="77"/>
                </a:rPr>
                <a:t>LIMITÉE</a:t>
              </a:r>
            </a:p>
          </p:txBody>
        </p:sp>
        <p:sp>
          <p:nvSpPr>
            <p:cNvPr id="19" name="ZoneTexte 18">
              <a:extLst>
                <a:ext uri="{FF2B5EF4-FFF2-40B4-BE49-F238E27FC236}">
                  <a16:creationId xmlns:a16="http://schemas.microsoft.com/office/drawing/2014/main" id="{2BDABF9E-DD8B-52D7-016E-8D6B1DBB5848}"/>
                </a:ext>
              </a:extLst>
            </p:cNvPr>
            <p:cNvSpPr txBox="1"/>
            <p:nvPr/>
          </p:nvSpPr>
          <p:spPr>
            <a:xfrm>
              <a:off x="4717984" y="3855821"/>
              <a:ext cx="633507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700" dirty="0">
                  <a:solidFill>
                    <a:schemeClr val="accent5"/>
                  </a:solidFill>
                  <a:latin typeface="Montserrat" pitchFamily="2" charset="77"/>
                </a:rPr>
                <a:t>SÉCURITÉ</a:t>
              </a:r>
            </a:p>
          </p:txBody>
        </p:sp>
        <p:sp>
          <p:nvSpPr>
            <p:cNvPr id="20" name="ZoneTexte 19">
              <a:extLst>
                <a:ext uri="{FF2B5EF4-FFF2-40B4-BE49-F238E27FC236}">
                  <a16:creationId xmlns:a16="http://schemas.microsoft.com/office/drawing/2014/main" id="{011141EF-5978-5094-120C-D2F90D41A33E}"/>
                </a:ext>
              </a:extLst>
            </p:cNvPr>
            <p:cNvSpPr txBox="1"/>
            <p:nvPr/>
          </p:nvSpPr>
          <p:spPr>
            <a:xfrm>
              <a:off x="4717984" y="4402333"/>
              <a:ext cx="7537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700" dirty="0">
                  <a:solidFill>
                    <a:schemeClr val="accent5"/>
                  </a:solidFill>
                  <a:latin typeface="Montserrat" pitchFamily="2" charset="77"/>
                </a:rPr>
                <a:t>DROIT DES </a:t>
              </a:r>
            </a:p>
            <a:p>
              <a:r>
                <a:rPr lang="fr-FR" sz="700" dirty="0">
                  <a:solidFill>
                    <a:schemeClr val="accent5"/>
                  </a:solidFill>
                  <a:latin typeface="Montserrat" pitchFamily="2" charset="77"/>
                </a:rPr>
                <a:t>PERSONNES</a:t>
              </a:r>
            </a:p>
          </p:txBody>
        </p:sp>
      </p:grpSp>
      <p:sp>
        <p:nvSpPr>
          <p:cNvPr id="21" name="ZoneTexte 20">
            <a:extLst>
              <a:ext uri="{FF2B5EF4-FFF2-40B4-BE49-F238E27FC236}">
                <a16:creationId xmlns:a16="http://schemas.microsoft.com/office/drawing/2014/main" id="{A63F3F09-171F-746D-51D3-9B0EFD42E3A5}"/>
              </a:ext>
            </a:extLst>
          </p:cNvPr>
          <p:cNvSpPr txBox="1"/>
          <p:nvPr/>
        </p:nvSpPr>
        <p:spPr>
          <a:xfrm>
            <a:off x="197294" y="1963197"/>
            <a:ext cx="41248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>
                <a:solidFill>
                  <a:schemeClr val="bg2"/>
                </a:solidFill>
                <a:latin typeface="Josefin Sans" pitchFamily="2" charset="77"/>
                <a:ea typeface="Josefin Sans" pitchFamily="2" charset="77"/>
              </a:rPr>
              <a:t>Données collectées dans un but bien déterminé, légal et légitime.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E3FEF460-86F9-4EC2-DCAB-3034D07091C2}"/>
              </a:ext>
            </a:extLst>
          </p:cNvPr>
          <p:cNvSpPr txBox="1"/>
          <p:nvPr/>
        </p:nvSpPr>
        <p:spPr>
          <a:xfrm>
            <a:off x="204156" y="2588713"/>
            <a:ext cx="40559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>
                <a:solidFill>
                  <a:schemeClr val="accent2">
                    <a:lumMod val="75000"/>
                  </a:schemeClr>
                </a:solidFill>
                <a:latin typeface="Josefin Sans" pitchFamily="2" charset="77"/>
                <a:ea typeface="Josefin Sans" pitchFamily="2" charset="77"/>
              </a:rPr>
              <a:t>Minimisation de la collecte aux données strictement nécessaires.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948396DC-3ACE-2EF7-3B4E-DF605E62CA0B}"/>
              </a:ext>
            </a:extLst>
          </p:cNvPr>
          <p:cNvSpPr txBox="1"/>
          <p:nvPr/>
        </p:nvSpPr>
        <p:spPr>
          <a:xfrm>
            <a:off x="197293" y="4385814"/>
            <a:ext cx="40559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latin typeface="Josefin Sans" pitchFamily="2" charset="77"/>
                <a:ea typeface="Josefin Sans" pitchFamily="2" charset="77"/>
              </a:rPr>
              <a:t>Personnes en droit d’obtenir la communication des informations personnelles les concernant, les rectifier ou les supprimer si elles sont inexactes. 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861A0E04-21B8-8CD7-EDC1-18712CA326F9}"/>
              </a:ext>
            </a:extLst>
          </p:cNvPr>
          <p:cNvSpPr txBox="1"/>
          <p:nvPr/>
        </p:nvSpPr>
        <p:spPr>
          <a:xfrm>
            <a:off x="204156" y="3145165"/>
            <a:ext cx="40559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latin typeface="Josefin Sans" pitchFamily="2" charset="77"/>
                <a:ea typeface="Josefin Sans" pitchFamily="2" charset="77"/>
              </a:rPr>
              <a:t>Limitation de la conservation des données à une durée n’excédant pas celle nécessaire. 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70A117FB-7F0B-E79C-85EB-68F4F87D6079}"/>
              </a:ext>
            </a:extLst>
          </p:cNvPr>
          <p:cNvSpPr txBox="1"/>
          <p:nvPr/>
        </p:nvSpPr>
        <p:spPr>
          <a:xfrm>
            <a:off x="173038" y="3778243"/>
            <a:ext cx="40559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chemeClr val="accent2">
                    <a:lumMod val="75000"/>
                  </a:schemeClr>
                </a:solidFill>
                <a:latin typeface="Josefin Sans" pitchFamily="2" charset="77"/>
                <a:ea typeface="Josefin Sans" pitchFamily="2" charset="77"/>
              </a:rPr>
              <a:t>Mesures de sécurité appropriées quant aux risques présentés : divulgation ou accès non autorisé aux données.</a:t>
            </a:r>
          </a:p>
        </p:txBody>
      </p:sp>
    </p:spTree>
    <p:extLst>
      <p:ext uri="{BB962C8B-B14F-4D97-AF65-F5344CB8AC3E}">
        <p14:creationId xmlns:p14="http://schemas.microsoft.com/office/powerpoint/2010/main" val="8798554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19;p16">
            <a:extLst>
              <a:ext uri="{FF2B5EF4-FFF2-40B4-BE49-F238E27FC236}">
                <a16:creationId xmlns:a16="http://schemas.microsoft.com/office/drawing/2014/main" id="{828D4365-4440-FB7A-FB2E-F2131136B9D3}"/>
              </a:ext>
            </a:extLst>
          </p:cNvPr>
          <p:cNvSpPr txBox="1"/>
          <p:nvPr/>
        </p:nvSpPr>
        <p:spPr>
          <a:xfrm>
            <a:off x="405794" y="562021"/>
            <a:ext cx="5013300" cy="2935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8E"/>
              </a:buClr>
              <a:buSzPts val="1700"/>
              <a:buFont typeface="Source Sans Pro"/>
              <a:buNone/>
            </a:pPr>
            <a:r>
              <a:rPr lang="fr" sz="1700" b="0" i="0" u="none" strike="noStrike" cap="none" dirty="0">
                <a:solidFill>
                  <a:srgbClr val="00338E"/>
                </a:solidFill>
                <a:latin typeface="Montserrat" pitchFamily="2" charset="77"/>
                <a:ea typeface="Source Sans Pro"/>
                <a:cs typeface="Source Sans Pro"/>
                <a:sym typeface="Source Sans Pro"/>
              </a:rPr>
              <a:t>ANONYMISATION DES DONNÉES</a:t>
            </a:r>
            <a:endParaRPr sz="1700" b="0" i="0" u="none" strike="noStrike" cap="none" dirty="0">
              <a:solidFill>
                <a:srgbClr val="00338E"/>
              </a:solidFill>
              <a:latin typeface="Montserrat" pitchFamily="2" charset="77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" name="Google Shape;158;p17">
            <a:extLst>
              <a:ext uri="{FF2B5EF4-FFF2-40B4-BE49-F238E27FC236}">
                <a16:creationId xmlns:a16="http://schemas.microsoft.com/office/drawing/2014/main" id="{ACB6B3C5-DBAF-B1A9-09F0-D8E9699D4E23}"/>
              </a:ext>
            </a:extLst>
          </p:cNvPr>
          <p:cNvSpPr txBox="1"/>
          <p:nvPr/>
        </p:nvSpPr>
        <p:spPr>
          <a:xfrm>
            <a:off x="302898" y="194584"/>
            <a:ext cx="3796200" cy="2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8E"/>
              </a:buClr>
              <a:buSzPts val="1200"/>
              <a:buFont typeface="Source Sans Pro"/>
              <a:buNone/>
            </a:pPr>
            <a:r>
              <a:rPr lang="fr" sz="900" b="1" u="none" strike="noStrike" cap="none" dirty="0">
                <a:solidFill>
                  <a:srgbClr val="00338E"/>
                </a:solidFill>
                <a:latin typeface="Josefin Sans SemiBold" pitchFamily="2" charset="77"/>
                <a:ea typeface="Josefin Sans SemiBold" pitchFamily="2" charset="77"/>
                <a:cs typeface="Source Sans Pro"/>
                <a:sym typeface="Source Sans Pro"/>
              </a:rPr>
              <a:t>RAPPORT ÉGALITÉ FEMMES-HOMMES</a:t>
            </a:r>
            <a:endParaRPr sz="800" b="1" dirty="0">
              <a:latin typeface="Josefin Sans SemiBold" pitchFamily="2" charset="77"/>
              <a:ea typeface="Josefin Sans SemiBold" pitchFamily="2" charset="77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2C9366CA-28F0-3C1E-2D62-6CD195CB8E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6349" y="1124711"/>
            <a:ext cx="1711301" cy="3913297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94ACFB11-61CD-674D-0008-AA21F02B3DD2}"/>
              </a:ext>
            </a:extLst>
          </p:cNvPr>
          <p:cNvSpPr txBox="1"/>
          <p:nvPr/>
        </p:nvSpPr>
        <p:spPr>
          <a:xfrm>
            <a:off x="976233" y="1289129"/>
            <a:ext cx="22977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b="1" dirty="0">
                <a:solidFill>
                  <a:schemeClr val="accent5"/>
                </a:solidFill>
                <a:latin typeface="Josefin Sans" pitchFamily="2" charset="77"/>
                <a:ea typeface="Josefin Sans" pitchFamily="2" charset="77"/>
              </a:rPr>
              <a:t>Données personnelles des salariés dans le fichier 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A81C5386-3D3A-5A19-6866-4B9DBFD2DBE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2978" t="19263" r="8222" b="53067"/>
          <a:stretch/>
        </p:blipFill>
        <p:spPr>
          <a:xfrm>
            <a:off x="302898" y="1291140"/>
            <a:ext cx="542506" cy="521209"/>
          </a:xfrm>
          <a:prstGeom prst="rect">
            <a:avLst/>
          </a:prstGeom>
        </p:spPr>
      </p:pic>
      <p:cxnSp>
        <p:nvCxnSpPr>
          <p:cNvPr id="10" name="Google Shape;132;p16">
            <a:extLst>
              <a:ext uri="{FF2B5EF4-FFF2-40B4-BE49-F238E27FC236}">
                <a16:creationId xmlns:a16="http://schemas.microsoft.com/office/drawing/2014/main" id="{154A2AFC-BAE6-A656-00E6-671F29B77540}"/>
              </a:ext>
            </a:extLst>
          </p:cNvPr>
          <p:cNvCxnSpPr>
            <a:cxnSpLocks/>
          </p:cNvCxnSpPr>
          <p:nvPr/>
        </p:nvCxnSpPr>
        <p:spPr>
          <a:xfrm>
            <a:off x="1050783" y="1915076"/>
            <a:ext cx="51535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" name="ZoneTexte 10">
            <a:extLst>
              <a:ext uri="{FF2B5EF4-FFF2-40B4-BE49-F238E27FC236}">
                <a16:creationId xmlns:a16="http://schemas.microsoft.com/office/drawing/2014/main" id="{10F86F37-A1E5-68D8-8F8A-545582E42F77}"/>
              </a:ext>
            </a:extLst>
          </p:cNvPr>
          <p:cNvSpPr txBox="1"/>
          <p:nvPr/>
        </p:nvSpPr>
        <p:spPr>
          <a:xfrm>
            <a:off x="255663" y="2243236"/>
            <a:ext cx="1197764" cy="18412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fr-FR" sz="1100" dirty="0" err="1">
                <a:latin typeface="Josefin Sans" pitchFamily="2" charset="77"/>
                <a:ea typeface="Josefin Sans" pitchFamily="2" charset="77"/>
              </a:rPr>
              <a:t>Id_salarié</a:t>
            </a:r>
            <a:endParaRPr lang="fr-FR" sz="1100" dirty="0">
              <a:latin typeface="Josefin Sans" pitchFamily="2" charset="77"/>
              <a:ea typeface="Josefin Sans" pitchFamily="2" charset="77"/>
            </a:endParaRPr>
          </a:p>
          <a:p>
            <a:pPr algn="just">
              <a:lnSpc>
                <a:spcPct val="150000"/>
              </a:lnSpc>
            </a:pPr>
            <a:r>
              <a:rPr lang="fr-FR" sz="1100" dirty="0">
                <a:latin typeface="Josefin Sans" pitchFamily="2" charset="77"/>
                <a:ea typeface="Josefin Sans" pitchFamily="2" charset="77"/>
              </a:rPr>
              <a:t>Prénom / Nom</a:t>
            </a:r>
          </a:p>
          <a:p>
            <a:pPr algn="just">
              <a:lnSpc>
                <a:spcPct val="150000"/>
              </a:lnSpc>
            </a:pPr>
            <a:r>
              <a:rPr lang="fr-FR" sz="1100" dirty="0">
                <a:latin typeface="Josefin Sans" pitchFamily="2" charset="77"/>
                <a:ea typeface="Josefin Sans" pitchFamily="2" charset="77"/>
              </a:rPr>
              <a:t>Date de naissance</a:t>
            </a:r>
          </a:p>
          <a:p>
            <a:pPr algn="just">
              <a:lnSpc>
                <a:spcPct val="150000"/>
              </a:lnSpc>
            </a:pPr>
            <a:r>
              <a:rPr lang="fr-FR" sz="1100" dirty="0">
                <a:latin typeface="Josefin Sans" pitchFamily="2" charset="77"/>
                <a:ea typeface="Josefin Sans" pitchFamily="2" charset="77"/>
              </a:rPr>
              <a:t>Téléphone</a:t>
            </a:r>
          </a:p>
          <a:p>
            <a:pPr algn="just">
              <a:lnSpc>
                <a:spcPct val="150000"/>
              </a:lnSpc>
            </a:pPr>
            <a:r>
              <a:rPr lang="fr-FR" sz="1100" dirty="0">
                <a:latin typeface="Josefin Sans" pitchFamily="2" charset="77"/>
                <a:ea typeface="Josefin Sans" pitchFamily="2" charset="77"/>
              </a:rPr>
              <a:t>État civil</a:t>
            </a:r>
          </a:p>
          <a:p>
            <a:pPr algn="just">
              <a:lnSpc>
                <a:spcPct val="150000"/>
              </a:lnSpc>
            </a:pPr>
            <a:r>
              <a:rPr lang="fr-FR" sz="1100" dirty="0">
                <a:latin typeface="Josefin Sans" pitchFamily="2" charset="77"/>
                <a:ea typeface="Josefin Sans" pitchFamily="2" charset="77"/>
              </a:rPr>
              <a:t>Enfants</a:t>
            </a:r>
          </a:p>
          <a:p>
            <a:pPr algn="just">
              <a:lnSpc>
                <a:spcPct val="150000"/>
              </a:lnSpc>
            </a:pPr>
            <a:endParaRPr lang="fr-FR" sz="1100" dirty="0">
              <a:latin typeface="Josefin Sans" pitchFamily="2" charset="77"/>
              <a:ea typeface="Josefin Sans" pitchFamily="2" charset="77"/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BAC26972-9F13-56E9-7386-3F2AD30D1492}"/>
              </a:ext>
            </a:extLst>
          </p:cNvPr>
          <p:cNvSpPr txBox="1"/>
          <p:nvPr/>
        </p:nvSpPr>
        <p:spPr>
          <a:xfrm>
            <a:off x="1572571" y="2243236"/>
            <a:ext cx="1620957" cy="15872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fr-FR" sz="1100" dirty="0">
                <a:latin typeface="Josefin Sans" pitchFamily="2" charset="77"/>
                <a:ea typeface="Josefin Sans" pitchFamily="2" charset="77"/>
              </a:rPr>
              <a:t>Age</a:t>
            </a:r>
          </a:p>
          <a:p>
            <a:pPr algn="just">
              <a:lnSpc>
                <a:spcPct val="150000"/>
              </a:lnSpc>
            </a:pPr>
            <a:r>
              <a:rPr lang="fr-FR" sz="1100" dirty="0">
                <a:latin typeface="Josefin Sans" pitchFamily="2" charset="77"/>
                <a:ea typeface="Josefin Sans" pitchFamily="2" charset="77"/>
              </a:rPr>
              <a:t>Distance domicile / travail</a:t>
            </a:r>
          </a:p>
          <a:p>
            <a:pPr algn="just">
              <a:lnSpc>
                <a:spcPct val="150000"/>
              </a:lnSpc>
            </a:pPr>
            <a:r>
              <a:rPr lang="fr-FR" sz="1100" dirty="0">
                <a:latin typeface="Josefin Sans" pitchFamily="2" charset="77"/>
                <a:ea typeface="Josefin Sans" pitchFamily="2" charset="77"/>
              </a:rPr>
              <a:t>Durée hebdomadaire</a:t>
            </a:r>
          </a:p>
          <a:p>
            <a:pPr algn="just">
              <a:lnSpc>
                <a:spcPct val="150000"/>
              </a:lnSpc>
            </a:pPr>
            <a:r>
              <a:rPr lang="fr-FR" sz="1100" dirty="0">
                <a:latin typeface="Josefin Sans" pitchFamily="2" charset="77"/>
                <a:ea typeface="Josefin Sans" pitchFamily="2" charset="77"/>
              </a:rPr>
              <a:t>Salaire base mensuel</a:t>
            </a:r>
          </a:p>
          <a:p>
            <a:pPr algn="just">
              <a:lnSpc>
                <a:spcPct val="150000"/>
              </a:lnSpc>
            </a:pPr>
            <a:r>
              <a:rPr lang="fr-FR" sz="1100" dirty="0">
                <a:latin typeface="Josefin Sans" pitchFamily="2" charset="77"/>
                <a:ea typeface="Josefin Sans" pitchFamily="2" charset="77"/>
              </a:rPr>
              <a:t>Ancienneté</a:t>
            </a:r>
          </a:p>
          <a:p>
            <a:pPr algn="just">
              <a:lnSpc>
                <a:spcPct val="150000"/>
              </a:lnSpc>
            </a:pPr>
            <a:endParaRPr lang="fr-FR" sz="1100" dirty="0">
              <a:latin typeface="Josefin Sans" pitchFamily="2" charset="77"/>
              <a:ea typeface="Josefin Sans" pitchFamily="2" charset="77"/>
            </a:endParaRPr>
          </a:p>
        </p:txBody>
      </p:sp>
      <p:sp>
        <p:nvSpPr>
          <p:cNvPr id="13" name="Flèche vers la droite 12">
            <a:extLst>
              <a:ext uri="{FF2B5EF4-FFF2-40B4-BE49-F238E27FC236}">
                <a16:creationId xmlns:a16="http://schemas.microsoft.com/office/drawing/2014/main" id="{984D026B-87F1-EB45-1648-8E2298B79FF2}"/>
              </a:ext>
            </a:extLst>
          </p:cNvPr>
          <p:cNvSpPr/>
          <p:nvPr/>
        </p:nvSpPr>
        <p:spPr>
          <a:xfrm>
            <a:off x="3406697" y="2964145"/>
            <a:ext cx="393891" cy="157836"/>
          </a:xfrm>
          <a:prstGeom prst="rightArrow">
            <a:avLst/>
          </a:prstGeom>
          <a:solidFill>
            <a:srgbClr val="B5CFFF"/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Flèche vers la droite 14">
            <a:extLst>
              <a:ext uri="{FF2B5EF4-FFF2-40B4-BE49-F238E27FC236}">
                <a16:creationId xmlns:a16="http://schemas.microsoft.com/office/drawing/2014/main" id="{71369A52-D00A-8B2A-CB43-4E8EB86B558F}"/>
              </a:ext>
            </a:extLst>
          </p:cNvPr>
          <p:cNvSpPr/>
          <p:nvPr/>
        </p:nvSpPr>
        <p:spPr>
          <a:xfrm>
            <a:off x="5476100" y="2964145"/>
            <a:ext cx="393891" cy="157836"/>
          </a:xfrm>
          <a:prstGeom prst="rightArrow">
            <a:avLst/>
          </a:prstGeom>
          <a:solidFill>
            <a:srgbClr val="B5CFFF"/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754CC58A-5178-B3BA-E490-EF58851D7F5C}"/>
              </a:ext>
            </a:extLst>
          </p:cNvPr>
          <p:cNvSpPr txBox="1"/>
          <p:nvPr/>
        </p:nvSpPr>
        <p:spPr>
          <a:xfrm>
            <a:off x="6026348" y="2802562"/>
            <a:ext cx="3090162" cy="338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fr-FR" sz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Montserrat" pitchFamily="2" charset="77"/>
                <a:ea typeface="Josefin Sans" pitchFamily="2" charset="77"/>
              </a:rPr>
              <a:t>RESPECT DE LA POLITIQUE RGPD</a:t>
            </a:r>
          </a:p>
        </p:txBody>
      </p:sp>
    </p:spTree>
    <p:extLst>
      <p:ext uri="{BB962C8B-B14F-4D97-AF65-F5344CB8AC3E}">
        <p14:creationId xmlns:p14="http://schemas.microsoft.com/office/powerpoint/2010/main" val="30145993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0EF439-EF45-3E6E-6D07-7A877A354D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58;p17">
            <a:extLst>
              <a:ext uri="{FF2B5EF4-FFF2-40B4-BE49-F238E27FC236}">
                <a16:creationId xmlns:a16="http://schemas.microsoft.com/office/drawing/2014/main" id="{A2A7A813-1BFD-5ECD-7AB4-E2295F2FD8FC}"/>
              </a:ext>
            </a:extLst>
          </p:cNvPr>
          <p:cNvSpPr txBox="1"/>
          <p:nvPr/>
        </p:nvSpPr>
        <p:spPr>
          <a:xfrm>
            <a:off x="302898" y="194584"/>
            <a:ext cx="3796200" cy="2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8E"/>
              </a:buClr>
              <a:buSzPts val="1200"/>
              <a:buFont typeface="Source Sans Pro"/>
              <a:buNone/>
            </a:pPr>
            <a:r>
              <a:rPr lang="fr" sz="900" b="1" u="none" strike="noStrike" cap="none" dirty="0">
                <a:solidFill>
                  <a:srgbClr val="00338E"/>
                </a:solidFill>
                <a:latin typeface="Josefin Sans SemiBold" pitchFamily="2" charset="77"/>
                <a:ea typeface="Josefin Sans SemiBold" pitchFamily="2" charset="77"/>
                <a:cs typeface="Source Sans Pro"/>
                <a:sym typeface="Source Sans Pro"/>
              </a:rPr>
              <a:t>RAPPORT ÉGALITÉ FEMMES-HOMMES</a:t>
            </a:r>
            <a:endParaRPr sz="800" b="1" dirty="0">
              <a:latin typeface="Josefin Sans SemiBold" pitchFamily="2" charset="77"/>
              <a:ea typeface="Josefin Sans SemiBold" pitchFamily="2" charset="77"/>
            </a:endParaRPr>
          </a:p>
        </p:txBody>
      </p:sp>
      <p:sp>
        <p:nvSpPr>
          <p:cNvPr id="6" name="Google Shape;119;p16">
            <a:extLst>
              <a:ext uri="{FF2B5EF4-FFF2-40B4-BE49-F238E27FC236}">
                <a16:creationId xmlns:a16="http://schemas.microsoft.com/office/drawing/2014/main" id="{2DE91484-3767-D303-D248-3E39406D9CB1}"/>
              </a:ext>
            </a:extLst>
          </p:cNvPr>
          <p:cNvSpPr txBox="1"/>
          <p:nvPr/>
        </p:nvSpPr>
        <p:spPr>
          <a:xfrm>
            <a:off x="397843" y="479426"/>
            <a:ext cx="5013300" cy="2935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8E"/>
              </a:buClr>
              <a:buSzPts val="1700"/>
              <a:buFont typeface="Source Sans Pro"/>
              <a:buNone/>
            </a:pPr>
            <a:r>
              <a:rPr lang="fr" sz="1700" b="0" i="0" u="none" strike="noStrike" cap="none" dirty="0">
                <a:solidFill>
                  <a:srgbClr val="00338E"/>
                </a:solidFill>
                <a:latin typeface="Montserrat" pitchFamily="2" charset="77"/>
                <a:ea typeface="Source Sans Pro"/>
                <a:cs typeface="Source Sans Pro"/>
                <a:sym typeface="Source Sans Pro"/>
              </a:rPr>
              <a:t>LA RÉMUNÉRATION</a:t>
            </a:r>
            <a:endParaRPr sz="1700" b="0" i="0" u="none" strike="noStrike" cap="none" dirty="0">
              <a:solidFill>
                <a:srgbClr val="00338E"/>
              </a:solidFill>
              <a:latin typeface="Montserrat" pitchFamily="2" charset="77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7" name="Google Shape;121;p16">
            <a:extLst>
              <a:ext uri="{FF2B5EF4-FFF2-40B4-BE49-F238E27FC236}">
                <a16:creationId xmlns:a16="http://schemas.microsoft.com/office/drawing/2014/main" id="{CEE4D1F3-98F9-8269-FAF7-D3C95DDC787E}"/>
              </a:ext>
            </a:extLst>
          </p:cNvPr>
          <p:cNvSpPr/>
          <p:nvPr/>
        </p:nvSpPr>
        <p:spPr>
          <a:xfrm>
            <a:off x="6524037" y="8534"/>
            <a:ext cx="2619963" cy="487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t" anchorCtr="0">
            <a:noAutofit/>
          </a:bodyPr>
          <a:lstStyle/>
          <a:p>
            <a:pPr marL="0" marR="0" lvl="0" indent="0" algn="just" rtl="0">
              <a:spcBef>
                <a:spcPts val="1400"/>
              </a:spcBef>
              <a:spcAft>
                <a:spcPts val="0"/>
              </a:spcAft>
              <a:buNone/>
            </a:pPr>
            <a:r>
              <a:rPr lang="fr-FR" sz="1200" b="1" dirty="0">
                <a:solidFill>
                  <a:srgbClr val="262626"/>
                </a:solidFill>
                <a:latin typeface="Josefin Sans" pitchFamily="2" charset="77"/>
                <a:ea typeface="Josefin Sans" pitchFamily="2" charset="77"/>
                <a:sym typeface="Source Sans Pro"/>
              </a:rPr>
              <a:t>VISUALISATION DES ANALYSES</a:t>
            </a:r>
            <a:endParaRPr lang="fr-FR" sz="1200" b="1" dirty="0">
              <a:latin typeface="Josefin Sans" pitchFamily="2" charset="77"/>
              <a:ea typeface="Josefin Sans" pitchFamily="2" charset="7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 u="none" strike="noStrike" cap="none" dirty="0">
              <a:solidFill>
                <a:srgbClr val="262626"/>
              </a:solidFill>
              <a:latin typeface="Josefin Sans" pitchFamily="2" charset="77"/>
              <a:ea typeface="Josefin Sans" pitchFamily="2" charset="77"/>
              <a:cs typeface="Source Sans Pro"/>
              <a:sym typeface="Source Sans Pro"/>
            </a:endParaRP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FAD1A5CF-9D56-8AC6-99D9-D182303E96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6810" y="433115"/>
            <a:ext cx="386204" cy="386204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F51D8492-964B-1881-FC6D-67374200F9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136" y="993818"/>
            <a:ext cx="4281864" cy="3211400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638271C3-9B88-F3D5-735D-6A8032BECD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3788" y="993818"/>
            <a:ext cx="4281866" cy="3211400"/>
          </a:xfrm>
          <a:prstGeom prst="rect">
            <a:avLst/>
          </a:prstGeom>
        </p:spPr>
      </p:pic>
      <p:sp>
        <p:nvSpPr>
          <p:cNvPr id="25" name="ZoneTexte 24">
            <a:extLst>
              <a:ext uri="{FF2B5EF4-FFF2-40B4-BE49-F238E27FC236}">
                <a16:creationId xmlns:a16="http://schemas.microsoft.com/office/drawing/2014/main" id="{74A625F0-A671-8FFD-D027-7B8460299236}"/>
              </a:ext>
            </a:extLst>
          </p:cNvPr>
          <p:cNvSpPr txBox="1"/>
          <p:nvPr/>
        </p:nvSpPr>
        <p:spPr>
          <a:xfrm>
            <a:off x="925132" y="2461809"/>
            <a:ext cx="68640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700" b="1" dirty="0">
                <a:latin typeface="Josefin Sans" pitchFamily="2" charset="77"/>
                <a:ea typeface="Josefin Sans" pitchFamily="2" charset="77"/>
              </a:rPr>
              <a:t>Med F : 5100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0FB94CDF-0187-B8AD-1C66-ED1FCFE93425}"/>
              </a:ext>
            </a:extLst>
          </p:cNvPr>
          <p:cNvSpPr txBox="1"/>
          <p:nvPr/>
        </p:nvSpPr>
        <p:spPr>
          <a:xfrm>
            <a:off x="2431068" y="2300163"/>
            <a:ext cx="70884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700" b="1" dirty="0">
                <a:latin typeface="Josefin Sans" pitchFamily="2" charset="77"/>
                <a:ea typeface="Josefin Sans" pitchFamily="2" charset="77"/>
              </a:rPr>
              <a:t>Med H : 5750</a:t>
            </a:r>
          </a:p>
        </p:txBody>
      </p:sp>
      <p:cxnSp>
        <p:nvCxnSpPr>
          <p:cNvPr id="2" name="Google Shape;139;p16">
            <a:extLst>
              <a:ext uri="{FF2B5EF4-FFF2-40B4-BE49-F238E27FC236}">
                <a16:creationId xmlns:a16="http://schemas.microsoft.com/office/drawing/2014/main" id="{D8CF8B89-041D-7CDB-DA16-D21BB1958AE3}"/>
              </a:ext>
            </a:extLst>
          </p:cNvPr>
          <p:cNvCxnSpPr>
            <a:cxnSpLocks/>
          </p:cNvCxnSpPr>
          <p:nvPr/>
        </p:nvCxnSpPr>
        <p:spPr>
          <a:xfrm>
            <a:off x="5216627" y="4975714"/>
            <a:ext cx="795088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" name="ZoneTexte 2">
            <a:extLst>
              <a:ext uri="{FF2B5EF4-FFF2-40B4-BE49-F238E27FC236}">
                <a16:creationId xmlns:a16="http://schemas.microsoft.com/office/drawing/2014/main" id="{916F25E0-C52E-1F87-C5CE-78C4FB1607E3}"/>
              </a:ext>
            </a:extLst>
          </p:cNvPr>
          <p:cNvSpPr txBox="1"/>
          <p:nvPr/>
        </p:nvSpPr>
        <p:spPr>
          <a:xfrm>
            <a:off x="5124935" y="4426027"/>
            <a:ext cx="27982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latin typeface="Josefin Sans" pitchFamily="2" charset="77"/>
                <a:ea typeface="Josefin Sans" pitchFamily="2" charset="77"/>
              </a:rPr>
              <a:t>2/3 des salariés touchant la plus grosse tranche de salaire sont des hommes. </a:t>
            </a:r>
          </a:p>
        </p:txBody>
      </p:sp>
    </p:spTree>
    <p:extLst>
      <p:ext uri="{BB962C8B-B14F-4D97-AF65-F5344CB8AC3E}">
        <p14:creationId xmlns:p14="http://schemas.microsoft.com/office/powerpoint/2010/main" val="4183053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340AA1-25CB-2067-6A24-680FFCEF07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58;p17">
            <a:extLst>
              <a:ext uri="{FF2B5EF4-FFF2-40B4-BE49-F238E27FC236}">
                <a16:creationId xmlns:a16="http://schemas.microsoft.com/office/drawing/2014/main" id="{AC587B5C-9B01-B244-0D31-3EDC7912D31B}"/>
              </a:ext>
            </a:extLst>
          </p:cNvPr>
          <p:cNvSpPr txBox="1"/>
          <p:nvPr/>
        </p:nvSpPr>
        <p:spPr>
          <a:xfrm>
            <a:off x="302898" y="194584"/>
            <a:ext cx="3796200" cy="2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8E"/>
              </a:buClr>
              <a:buSzPts val="1200"/>
              <a:buFont typeface="Source Sans Pro"/>
              <a:buNone/>
            </a:pPr>
            <a:r>
              <a:rPr lang="fr" sz="900" b="1" u="none" strike="noStrike" cap="none" dirty="0">
                <a:solidFill>
                  <a:srgbClr val="00338E"/>
                </a:solidFill>
                <a:latin typeface="Josefin Sans SemiBold" pitchFamily="2" charset="77"/>
                <a:ea typeface="Josefin Sans SemiBold" pitchFamily="2" charset="77"/>
                <a:cs typeface="Source Sans Pro"/>
                <a:sym typeface="Source Sans Pro"/>
              </a:rPr>
              <a:t>RAPPORT ÉGALITÉ FEMMES-HOMMES</a:t>
            </a:r>
            <a:endParaRPr sz="800" b="1" dirty="0">
              <a:latin typeface="Josefin Sans SemiBold" pitchFamily="2" charset="77"/>
              <a:ea typeface="Josefin Sans SemiBold" pitchFamily="2" charset="77"/>
            </a:endParaRPr>
          </a:p>
        </p:txBody>
      </p:sp>
      <p:sp>
        <p:nvSpPr>
          <p:cNvPr id="6" name="Google Shape;119;p16">
            <a:extLst>
              <a:ext uri="{FF2B5EF4-FFF2-40B4-BE49-F238E27FC236}">
                <a16:creationId xmlns:a16="http://schemas.microsoft.com/office/drawing/2014/main" id="{D280A0B6-860F-7870-E975-70392ADC43B9}"/>
              </a:ext>
            </a:extLst>
          </p:cNvPr>
          <p:cNvSpPr txBox="1"/>
          <p:nvPr/>
        </p:nvSpPr>
        <p:spPr>
          <a:xfrm>
            <a:off x="397843" y="479426"/>
            <a:ext cx="5013300" cy="2935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8E"/>
              </a:buClr>
              <a:buSzPts val="1700"/>
              <a:buFont typeface="Source Sans Pro"/>
              <a:buNone/>
            </a:pPr>
            <a:r>
              <a:rPr lang="fr" sz="1700" b="0" i="0" u="none" strike="noStrike" cap="none" dirty="0">
                <a:solidFill>
                  <a:srgbClr val="00338E"/>
                </a:solidFill>
                <a:latin typeface="Montserrat" pitchFamily="2" charset="77"/>
                <a:ea typeface="Source Sans Pro"/>
                <a:cs typeface="Source Sans Pro"/>
                <a:sym typeface="Source Sans Pro"/>
              </a:rPr>
              <a:t>LA RÉMUNÉRATION</a:t>
            </a:r>
            <a:endParaRPr sz="1700" b="0" i="0" u="none" strike="noStrike" cap="none" dirty="0">
              <a:solidFill>
                <a:srgbClr val="00338E"/>
              </a:solidFill>
              <a:latin typeface="Montserrat" pitchFamily="2" charset="77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A83D4E3B-4EDB-02AC-A740-C0F1790498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5771" y="444371"/>
            <a:ext cx="357043" cy="357043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E8793F25-A890-0223-8753-57A9685351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2022" y="1051487"/>
            <a:ext cx="4047312" cy="3035484"/>
          </a:xfrm>
          <a:prstGeom prst="rect">
            <a:avLst/>
          </a:prstGeom>
        </p:spPr>
      </p:pic>
      <p:sp>
        <p:nvSpPr>
          <p:cNvPr id="4" name="Google Shape;121;p16">
            <a:extLst>
              <a:ext uri="{FF2B5EF4-FFF2-40B4-BE49-F238E27FC236}">
                <a16:creationId xmlns:a16="http://schemas.microsoft.com/office/drawing/2014/main" id="{846C70C3-F635-7E6A-3A7A-23B93A2FB256}"/>
              </a:ext>
            </a:extLst>
          </p:cNvPr>
          <p:cNvSpPr/>
          <p:nvPr/>
        </p:nvSpPr>
        <p:spPr>
          <a:xfrm>
            <a:off x="6524037" y="8534"/>
            <a:ext cx="2619963" cy="487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t" anchorCtr="0">
            <a:noAutofit/>
          </a:bodyPr>
          <a:lstStyle/>
          <a:p>
            <a:pPr marL="0" marR="0" lvl="0" indent="0" algn="just" rtl="0">
              <a:spcBef>
                <a:spcPts val="1400"/>
              </a:spcBef>
              <a:spcAft>
                <a:spcPts val="0"/>
              </a:spcAft>
              <a:buNone/>
            </a:pPr>
            <a:r>
              <a:rPr lang="fr-FR" sz="1200" b="1" dirty="0">
                <a:solidFill>
                  <a:srgbClr val="262626"/>
                </a:solidFill>
                <a:latin typeface="Josefin Sans" pitchFamily="2" charset="77"/>
                <a:ea typeface="Josefin Sans" pitchFamily="2" charset="77"/>
                <a:sym typeface="Source Sans Pro"/>
              </a:rPr>
              <a:t>VISUALISATION DES ANALYSES</a:t>
            </a:r>
            <a:endParaRPr lang="fr-FR" sz="1200" b="1" dirty="0">
              <a:latin typeface="Josefin Sans" pitchFamily="2" charset="77"/>
              <a:ea typeface="Josefin Sans" pitchFamily="2" charset="7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 u="none" strike="noStrike" cap="none" dirty="0">
              <a:solidFill>
                <a:srgbClr val="262626"/>
              </a:solidFill>
              <a:latin typeface="Josefin Sans" pitchFamily="2" charset="77"/>
              <a:ea typeface="Josefin Sans" pitchFamily="2" charset="77"/>
              <a:cs typeface="Source Sans Pro"/>
              <a:sym typeface="Source Sans Pro"/>
            </a:endParaRPr>
          </a:p>
        </p:txBody>
      </p: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30192FD0-28EB-F622-1169-0DEF305F8D64}"/>
              </a:ext>
            </a:extLst>
          </p:cNvPr>
          <p:cNvGrpSpPr/>
          <p:nvPr/>
        </p:nvGrpSpPr>
        <p:grpSpPr>
          <a:xfrm>
            <a:off x="397843" y="962233"/>
            <a:ext cx="4322941" cy="3368415"/>
            <a:chOff x="397843" y="962233"/>
            <a:chExt cx="4322941" cy="3368415"/>
          </a:xfrm>
        </p:grpSpPr>
        <p:pic>
          <p:nvPicPr>
            <p:cNvPr id="16" name="Image 15">
              <a:extLst>
                <a:ext uri="{FF2B5EF4-FFF2-40B4-BE49-F238E27FC236}">
                  <a16:creationId xmlns:a16="http://schemas.microsoft.com/office/drawing/2014/main" id="{AAF9B569-3AF2-BF29-9E4B-90028D8281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3840"/>
            <a:stretch/>
          </p:blipFill>
          <p:spPr>
            <a:xfrm>
              <a:off x="397843" y="962233"/>
              <a:ext cx="4322941" cy="3117718"/>
            </a:xfrm>
            <a:prstGeom prst="rect">
              <a:avLst/>
            </a:prstGeom>
          </p:spPr>
        </p:pic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DE56DDEA-4BE0-326B-7FA3-C7D519C45115}"/>
                </a:ext>
              </a:extLst>
            </p:cNvPr>
            <p:cNvSpPr txBox="1"/>
            <p:nvPr/>
          </p:nvSpPr>
          <p:spPr>
            <a:xfrm>
              <a:off x="1166694" y="2579457"/>
              <a:ext cx="303288" cy="1538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400" b="1" dirty="0">
                  <a:latin typeface="Josefin Sans" pitchFamily="2" charset="77"/>
                  <a:ea typeface="Josefin Sans" pitchFamily="2" charset="77"/>
                </a:rPr>
                <a:t>4400</a:t>
              </a:r>
            </a:p>
          </p:txBody>
        </p: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8A354761-D670-4A5A-54C7-9545F01642B8}"/>
                </a:ext>
              </a:extLst>
            </p:cNvPr>
            <p:cNvSpPr txBox="1"/>
            <p:nvPr/>
          </p:nvSpPr>
          <p:spPr>
            <a:xfrm>
              <a:off x="1398642" y="2719115"/>
              <a:ext cx="301686" cy="1538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400" b="1" dirty="0">
                  <a:latin typeface="Josefin Sans" pitchFamily="2" charset="77"/>
                  <a:ea typeface="Josefin Sans" pitchFamily="2" charset="77"/>
                </a:rPr>
                <a:t>3900</a:t>
              </a:r>
            </a:p>
          </p:txBody>
        </p:sp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0C54191F-5623-DE41-8BBC-4B5CCB213125}"/>
                </a:ext>
              </a:extLst>
            </p:cNvPr>
            <p:cNvSpPr txBox="1"/>
            <p:nvPr/>
          </p:nvSpPr>
          <p:spPr>
            <a:xfrm>
              <a:off x="1643816" y="2387467"/>
              <a:ext cx="303288" cy="1538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400" b="1" dirty="0">
                  <a:latin typeface="Josefin Sans" pitchFamily="2" charset="77"/>
                  <a:ea typeface="Josefin Sans" pitchFamily="2" charset="77"/>
                </a:rPr>
                <a:t>5200</a:t>
              </a:r>
            </a:p>
          </p:txBody>
        </p:sp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53DE98F0-5C56-7DBD-101F-1F394FA8C5ED}"/>
                </a:ext>
              </a:extLst>
            </p:cNvPr>
            <p:cNvSpPr txBox="1"/>
            <p:nvPr/>
          </p:nvSpPr>
          <p:spPr>
            <a:xfrm>
              <a:off x="1863427" y="1835973"/>
              <a:ext cx="300082" cy="1538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400" b="1" dirty="0">
                  <a:latin typeface="Josefin Sans" pitchFamily="2" charset="77"/>
                  <a:ea typeface="Josefin Sans" pitchFamily="2" charset="77"/>
                </a:rPr>
                <a:t>7400</a:t>
              </a:r>
            </a:p>
          </p:txBody>
        </p:sp>
        <p:sp>
          <p:nvSpPr>
            <p:cNvPr id="20" name="ZoneTexte 19">
              <a:extLst>
                <a:ext uri="{FF2B5EF4-FFF2-40B4-BE49-F238E27FC236}">
                  <a16:creationId xmlns:a16="http://schemas.microsoft.com/office/drawing/2014/main" id="{22AF3D70-BCE3-E6E0-6A18-A66091243BFE}"/>
                </a:ext>
              </a:extLst>
            </p:cNvPr>
            <p:cNvSpPr txBox="1"/>
            <p:nvPr/>
          </p:nvSpPr>
          <p:spPr>
            <a:xfrm>
              <a:off x="2106464" y="2148677"/>
              <a:ext cx="290464" cy="1538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400" b="1" dirty="0">
                  <a:latin typeface="Josefin Sans" pitchFamily="2" charset="77"/>
                  <a:ea typeface="Josefin Sans" pitchFamily="2" charset="77"/>
                </a:rPr>
                <a:t>6100</a:t>
              </a:r>
            </a:p>
          </p:txBody>
        </p:sp>
        <p:sp>
          <p:nvSpPr>
            <p:cNvPr id="21" name="ZoneTexte 20">
              <a:extLst>
                <a:ext uri="{FF2B5EF4-FFF2-40B4-BE49-F238E27FC236}">
                  <a16:creationId xmlns:a16="http://schemas.microsoft.com/office/drawing/2014/main" id="{96B22F7F-2DA5-2D97-859A-BF236D216C41}"/>
                </a:ext>
              </a:extLst>
            </p:cNvPr>
            <p:cNvSpPr txBox="1"/>
            <p:nvPr/>
          </p:nvSpPr>
          <p:spPr>
            <a:xfrm>
              <a:off x="2335413" y="2197387"/>
              <a:ext cx="303288" cy="1538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400" b="1" dirty="0">
                  <a:latin typeface="Josefin Sans" pitchFamily="2" charset="77"/>
                  <a:ea typeface="Josefin Sans" pitchFamily="2" charset="77"/>
                </a:rPr>
                <a:t>5900</a:t>
              </a:r>
            </a:p>
          </p:txBody>
        </p:sp>
        <p:sp>
          <p:nvSpPr>
            <p:cNvPr id="22" name="ZoneTexte 21">
              <a:extLst>
                <a:ext uri="{FF2B5EF4-FFF2-40B4-BE49-F238E27FC236}">
                  <a16:creationId xmlns:a16="http://schemas.microsoft.com/office/drawing/2014/main" id="{7D95A18E-EE4E-5332-874D-969678BA9F04}"/>
                </a:ext>
              </a:extLst>
            </p:cNvPr>
            <p:cNvSpPr txBox="1"/>
            <p:nvPr/>
          </p:nvSpPr>
          <p:spPr>
            <a:xfrm>
              <a:off x="2786845" y="2120443"/>
              <a:ext cx="303288" cy="1538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400" b="1" dirty="0">
                  <a:latin typeface="Josefin Sans" pitchFamily="2" charset="77"/>
                  <a:ea typeface="Josefin Sans" pitchFamily="2" charset="77"/>
                </a:rPr>
                <a:t>6200</a:t>
              </a:r>
            </a:p>
          </p:txBody>
        </p:sp>
        <p:sp>
          <p:nvSpPr>
            <p:cNvPr id="23" name="ZoneTexte 22">
              <a:extLst>
                <a:ext uri="{FF2B5EF4-FFF2-40B4-BE49-F238E27FC236}">
                  <a16:creationId xmlns:a16="http://schemas.microsoft.com/office/drawing/2014/main" id="{A680F8C2-39AE-6ECB-7989-FB38E5BD1F74}"/>
                </a:ext>
              </a:extLst>
            </p:cNvPr>
            <p:cNvSpPr txBox="1"/>
            <p:nvPr/>
          </p:nvSpPr>
          <p:spPr>
            <a:xfrm>
              <a:off x="2558565" y="2615465"/>
              <a:ext cx="303288" cy="1538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400" b="1" dirty="0">
                  <a:latin typeface="Josefin Sans" pitchFamily="2" charset="77"/>
                  <a:ea typeface="Josefin Sans" pitchFamily="2" charset="77"/>
                </a:rPr>
                <a:t>4200</a:t>
              </a:r>
            </a:p>
          </p:txBody>
        </p:sp>
        <p:sp>
          <p:nvSpPr>
            <p:cNvPr id="24" name="ZoneTexte 23">
              <a:extLst>
                <a:ext uri="{FF2B5EF4-FFF2-40B4-BE49-F238E27FC236}">
                  <a16:creationId xmlns:a16="http://schemas.microsoft.com/office/drawing/2014/main" id="{B2E76575-788A-A62B-9A01-F1D0FB8DE854}"/>
                </a:ext>
              </a:extLst>
            </p:cNvPr>
            <p:cNvSpPr txBox="1"/>
            <p:nvPr/>
          </p:nvSpPr>
          <p:spPr>
            <a:xfrm>
              <a:off x="3026152" y="1990750"/>
              <a:ext cx="300082" cy="1538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400" b="1" dirty="0">
                  <a:latin typeface="Josefin Sans" pitchFamily="2" charset="77"/>
                  <a:ea typeface="Josefin Sans" pitchFamily="2" charset="77"/>
                </a:rPr>
                <a:t>6700</a:t>
              </a:r>
            </a:p>
          </p:txBody>
        </p:sp>
        <p:sp>
          <p:nvSpPr>
            <p:cNvPr id="25" name="ZoneTexte 24">
              <a:extLst>
                <a:ext uri="{FF2B5EF4-FFF2-40B4-BE49-F238E27FC236}">
                  <a16:creationId xmlns:a16="http://schemas.microsoft.com/office/drawing/2014/main" id="{A10FBC82-8950-6B9A-CCD3-6796FAE63E27}"/>
                </a:ext>
              </a:extLst>
            </p:cNvPr>
            <p:cNvSpPr txBox="1"/>
            <p:nvPr/>
          </p:nvSpPr>
          <p:spPr>
            <a:xfrm>
              <a:off x="3253761" y="2346821"/>
              <a:ext cx="303288" cy="1538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400" b="1" dirty="0">
                  <a:latin typeface="Josefin Sans" pitchFamily="2" charset="77"/>
                  <a:ea typeface="Josefin Sans" pitchFamily="2" charset="77"/>
                </a:rPr>
                <a:t>5400</a:t>
              </a:r>
            </a:p>
          </p:txBody>
        </p:sp>
        <p:sp>
          <p:nvSpPr>
            <p:cNvPr id="26" name="ZoneTexte 25">
              <a:extLst>
                <a:ext uri="{FF2B5EF4-FFF2-40B4-BE49-F238E27FC236}">
                  <a16:creationId xmlns:a16="http://schemas.microsoft.com/office/drawing/2014/main" id="{2AFF7251-7880-A8CE-9C6E-05213D56F273}"/>
                </a:ext>
              </a:extLst>
            </p:cNvPr>
            <p:cNvSpPr txBox="1"/>
            <p:nvPr/>
          </p:nvSpPr>
          <p:spPr>
            <a:xfrm>
              <a:off x="3474998" y="2658590"/>
              <a:ext cx="308098" cy="1538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400" b="1" dirty="0">
                  <a:latin typeface="Josefin Sans" pitchFamily="2" charset="77"/>
                  <a:ea typeface="Josefin Sans" pitchFamily="2" charset="77"/>
                </a:rPr>
                <a:t>4000</a:t>
              </a:r>
            </a:p>
          </p:txBody>
        </p:sp>
        <p:sp>
          <p:nvSpPr>
            <p:cNvPr id="28" name="ZoneTexte 27">
              <a:extLst>
                <a:ext uri="{FF2B5EF4-FFF2-40B4-BE49-F238E27FC236}">
                  <a16:creationId xmlns:a16="http://schemas.microsoft.com/office/drawing/2014/main" id="{401A163E-0F15-2542-4187-6805EA7402BF}"/>
                </a:ext>
              </a:extLst>
            </p:cNvPr>
            <p:cNvSpPr txBox="1"/>
            <p:nvPr/>
          </p:nvSpPr>
          <p:spPr>
            <a:xfrm>
              <a:off x="3720221" y="2071733"/>
              <a:ext cx="303288" cy="1538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400" b="1" dirty="0">
                  <a:latin typeface="Josefin Sans" pitchFamily="2" charset="77"/>
                  <a:ea typeface="Josefin Sans" pitchFamily="2" charset="77"/>
                </a:rPr>
                <a:t>6400</a:t>
              </a:r>
            </a:p>
          </p:txBody>
        </p:sp>
        <p:grpSp>
          <p:nvGrpSpPr>
            <p:cNvPr id="68" name="Groupe 67">
              <a:extLst>
                <a:ext uri="{FF2B5EF4-FFF2-40B4-BE49-F238E27FC236}">
                  <a16:creationId xmlns:a16="http://schemas.microsoft.com/office/drawing/2014/main" id="{BABA2060-DED8-9FA9-8DCA-A67FB9BA2DC6}"/>
                </a:ext>
              </a:extLst>
            </p:cNvPr>
            <p:cNvGrpSpPr/>
            <p:nvPr/>
          </p:nvGrpSpPr>
          <p:grpSpPr>
            <a:xfrm>
              <a:off x="1129194" y="4117933"/>
              <a:ext cx="2937596" cy="212715"/>
              <a:chOff x="1142315" y="4061411"/>
              <a:chExt cx="2937596" cy="212715"/>
            </a:xfrm>
          </p:grpSpPr>
          <p:grpSp>
            <p:nvGrpSpPr>
              <p:cNvPr id="63" name="Groupe 62">
                <a:extLst>
                  <a:ext uri="{FF2B5EF4-FFF2-40B4-BE49-F238E27FC236}">
                    <a16:creationId xmlns:a16="http://schemas.microsoft.com/office/drawing/2014/main" id="{5B78672F-216B-BC15-2862-69DC97DFDF50}"/>
                  </a:ext>
                </a:extLst>
              </p:cNvPr>
              <p:cNvGrpSpPr/>
              <p:nvPr/>
            </p:nvGrpSpPr>
            <p:grpSpPr>
              <a:xfrm>
                <a:off x="3253761" y="4064652"/>
                <a:ext cx="306494" cy="204232"/>
                <a:chOff x="4765048" y="2981558"/>
                <a:chExt cx="306494" cy="204232"/>
              </a:xfrm>
            </p:grpSpPr>
            <p:sp>
              <p:nvSpPr>
                <p:cNvPr id="29" name="Rectangle : coins arrondis 28">
                  <a:extLst>
                    <a:ext uri="{FF2B5EF4-FFF2-40B4-BE49-F238E27FC236}">
                      <a16:creationId xmlns:a16="http://schemas.microsoft.com/office/drawing/2014/main" id="{A09543FA-B155-4759-2453-97BEED5F04E8}"/>
                    </a:ext>
                  </a:extLst>
                </p:cNvPr>
                <p:cNvSpPr/>
                <p:nvPr/>
              </p:nvSpPr>
              <p:spPr>
                <a:xfrm>
                  <a:off x="4864807" y="2981558"/>
                  <a:ext cx="107197" cy="76944"/>
                </a:xfrm>
                <a:prstGeom prst="roundRect">
                  <a:avLst/>
                </a:prstGeom>
                <a:solidFill>
                  <a:srgbClr val="4D6AC4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dirty="0"/>
                </a:p>
              </p:txBody>
            </p:sp>
            <p:sp>
              <p:nvSpPr>
                <p:cNvPr id="38" name="ZoneTexte 37">
                  <a:extLst>
                    <a:ext uri="{FF2B5EF4-FFF2-40B4-BE49-F238E27FC236}">
                      <a16:creationId xmlns:a16="http://schemas.microsoft.com/office/drawing/2014/main" id="{8C3315DA-9E51-85B2-EF54-849998563648}"/>
                    </a:ext>
                  </a:extLst>
                </p:cNvPr>
                <p:cNvSpPr txBox="1"/>
                <p:nvPr/>
              </p:nvSpPr>
              <p:spPr>
                <a:xfrm>
                  <a:off x="4765048" y="3031902"/>
                  <a:ext cx="306494" cy="15388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sz="400" b="1" dirty="0">
                      <a:latin typeface="Josefin Sans" pitchFamily="2" charset="77"/>
                      <a:ea typeface="Josefin Sans" pitchFamily="2" charset="77"/>
                    </a:rPr>
                    <a:t>RH. H</a:t>
                  </a:r>
                </a:p>
              </p:txBody>
            </p:sp>
          </p:grpSp>
          <p:grpSp>
            <p:nvGrpSpPr>
              <p:cNvPr id="65" name="Groupe 64">
                <a:extLst>
                  <a:ext uri="{FF2B5EF4-FFF2-40B4-BE49-F238E27FC236}">
                    <a16:creationId xmlns:a16="http://schemas.microsoft.com/office/drawing/2014/main" id="{8706C8BF-2B5C-1823-9D2B-B134B2C16135}"/>
                  </a:ext>
                </a:extLst>
              </p:cNvPr>
              <p:cNvGrpSpPr/>
              <p:nvPr/>
            </p:nvGrpSpPr>
            <p:grpSpPr>
              <a:xfrm>
                <a:off x="2748580" y="4069611"/>
                <a:ext cx="377026" cy="199805"/>
                <a:chOff x="4713689" y="2051817"/>
                <a:chExt cx="377026" cy="199805"/>
              </a:xfrm>
            </p:grpSpPr>
            <p:sp>
              <p:nvSpPr>
                <p:cNvPr id="36" name="Rectangle : coins arrondis 35">
                  <a:extLst>
                    <a:ext uri="{FF2B5EF4-FFF2-40B4-BE49-F238E27FC236}">
                      <a16:creationId xmlns:a16="http://schemas.microsoft.com/office/drawing/2014/main" id="{93A447D9-5C38-BE09-089A-7E9E4A035055}"/>
                    </a:ext>
                  </a:extLst>
                </p:cNvPr>
                <p:cNvSpPr/>
                <p:nvPr/>
              </p:nvSpPr>
              <p:spPr>
                <a:xfrm>
                  <a:off x="4850302" y="2051817"/>
                  <a:ext cx="107197" cy="76944"/>
                </a:xfrm>
                <a:prstGeom prst="roundRect">
                  <a:avLst/>
                </a:prstGeom>
                <a:solidFill>
                  <a:srgbClr val="9559B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dirty="0"/>
                </a:p>
              </p:txBody>
            </p:sp>
            <p:sp>
              <p:nvSpPr>
                <p:cNvPr id="40" name="ZoneTexte 39">
                  <a:extLst>
                    <a:ext uri="{FF2B5EF4-FFF2-40B4-BE49-F238E27FC236}">
                      <a16:creationId xmlns:a16="http://schemas.microsoft.com/office/drawing/2014/main" id="{A8391D15-85FE-2867-2E3F-45974DA044F9}"/>
                    </a:ext>
                  </a:extLst>
                </p:cNvPr>
                <p:cNvSpPr txBox="1"/>
                <p:nvPr/>
              </p:nvSpPr>
              <p:spPr>
                <a:xfrm>
                  <a:off x="4713689" y="2097734"/>
                  <a:ext cx="377026" cy="15388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sz="400" b="1" dirty="0" err="1">
                      <a:latin typeface="Josefin Sans" pitchFamily="2" charset="77"/>
                      <a:ea typeface="Josefin Sans" pitchFamily="2" charset="77"/>
                    </a:rPr>
                    <a:t>Comm</a:t>
                  </a:r>
                  <a:r>
                    <a:rPr lang="fr-FR" sz="400" b="1" dirty="0">
                      <a:latin typeface="Josefin Sans" pitchFamily="2" charset="77"/>
                      <a:ea typeface="Josefin Sans" pitchFamily="2" charset="77"/>
                    </a:rPr>
                    <a:t>. F</a:t>
                  </a:r>
                </a:p>
              </p:txBody>
            </p:sp>
          </p:grpSp>
          <p:grpSp>
            <p:nvGrpSpPr>
              <p:cNvPr id="58" name="Groupe 57">
                <a:extLst>
                  <a:ext uri="{FF2B5EF4-FFF2-40B4-BE49-F238E27FC236}">
                    <a16:creationId xmlns:a16="http://schemas.microsoft.com/office/drawing/2014/main" id="{6429E947-CD04-70CB-521F-2403BEDD5D35}"/>
                  </a:ext>
                </a:extLst>
              </p:cNvPr>
              <p:cNvGrpSpPr/>
              <p:nvPr/>
            </p:nvGrpSpPr>
            <p:grpSpPr>
              <a:xfrm>
                <a:off x="2043731" y="4063022"/>
                <a:ext cx="381836" cy="208564"/>
                <a:chOff x="4253422" y="4644741"/>
                <a:chExt cx="381836" cy="208564"/>
              </a:xfrm>
            </p:grpSpPr>
            <p:sp>
              <p:nvSpPr>
                <p:cNvPr id="33" name="Rectangle : coins arrondis 32">
                  <a:extLst>
                    <a:ext uri="{FF2B5EF4-FFF2-40B4-BE49-F238E27FC236}">
                      <a16:creationId xmlns:a16="http://schemas.microsoft.com/office/drawing/2014/main" id="{88E76518-F032-3BC9-4654-DEB281E4B28F}"/>
                    </a:ext>
                  </a:extLst>
                </p:cNvPr>
                <p:cNvSpPr/>
                <p:nvPr/>
              </p:nvSpPr>
              <p:spPr>
                <a:xfrm>
                  <a:off x="4390741" y="4644741"/>
                  <a:ext cx="107197" cy="76944"/>
                </a:xfrm>
                <a:prstGeom prst="roundRect">
                  <a:avLst/>
                </a:prstGeom>
                <a:solidFill>
                  <a:srgbClr val="73C0DF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dirty="0"/>
                </a:p>
              </p:txBody>
            </p:sp>
            <p:sp>
              <p:nvSpPr>
                <p:cNvPr id="42" name="ZoneTexte 41">
                  <a:extLst>
                    <a:ext uri="{FF2B5EF4-FFF2-40B4-BE49-F238E27FC236}">
                      <a16:creationId xmlns:a16="http://schemas.microsoft.com/office/drawing/2014/main" id="{9878CBC3-F25D-9DD7-DDFA-44A5D7A551B6}"/>
                    </a:ext>
                  </a:extLst>
                </p:cNvPr>
                <p:cNvSpPr txBox="1"/>
                <p:nvPr/>
              </p:nvSpPr>
              <p:spPr>
                <a:xfrm>
                  <a:off x="4253422" y="4699417"/>
                  <a:ext cx="381836" cy="15388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sz="400" b="1" dirty="0" err="1">
                      <a:latin typeface="Josefin Sans" pitchFamily="2" charset="77"/>
                      <a:ea typeface="Josefin Sans" pitchFamily="2" charset="77"/>
                    </a:rPr>
                    <a:t>Comm</a:t>
                  </a:r>
                  <a:r>
                    <a:rPr lang="fr-FR" sz="400" b="1" dirty="0">
                      <a:latin typeface="Josefin Sans" pitchFamily="2" charset="77"/>
                      <a:ea typeface="Josefin Sans" pitchFamily="2" charset="77"/>
                    </a:rPr>
                    <a:t>. H</a:t>
                  </a:r>
                </a:p>
              </p:txBody>
            </p:sp>
          </p:grpSp>
          <p:grpSp>
            <p:nvGrpSpPr>
              <p:cNvPr id="61" name="Groupe 60">
                <a:extLst>
                  <a:ext uri="{FF2B5EF4-FFF2-40B4-BE49-F238E27FC236}">
                    <a16:creationId xmlns:a16="http://schemas.microsoft.com/office/drawing/2014/main" id="{44FC8F5E-7B66-1450-9C23-8F9795244D2B}"/>
                  </a:ext>
                </a:extLst>
              </p:cNvPr>
              <p:cNvGrpSpPr/>
              <p:nvPr/>
            </p:nvGrpSpPr>
            <p:grpSpPr>
              <a:xfrm>
                <a:off x="3744563" y="4063235"/>
                <a:ext cx="335348" cy="201076"/>
                <a:chOff x="5259408" y="2094559"/>
                <a:chExt cx="335348" cy="201076"/>
              </a:xfrm>
            </p:grpSpPr>
            <p:sp>
              <p:nvSpPr>
                <p:cNvPr id="31" name="Rectangle : coins arrondis 30">
                  <a:extLst>
                    <a:ext uri="{FF2B5EF4-FFF2-40B4-BE49-F238E27FC236}">
                      <a16:creationId xmlns:a16="http://schemas.microsoft.com/office/drawing/2014/main" id="{29548E2A-94B6-414F-675C-2FB862480256}"/>
                    </a:ext>
                  </a:extLst>
                </p:cNvPr>
                <p:cNvSpPr/>
                <p:nvPr/>
              </p:nvSpPr>
              <p:spPr>
                <a:xfrm>
                  <a:off x="5368727" y="2094559"/>
                  <a:ext cx="107197" cy="76944"/>
                </a:xfrm>
                <a:prstGeom prst="roundRect">
                  <a:avLst/>
                </a:prstGeom>
                <a:solidFill>
                  <a:srgbClr val="FBC54F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dirty="0"/>
                </a:p>
              </p:txBody>
            </p:sp>
            <p:sp>
              <p:nvSpPr>
                <p:cNvPr id="43" name="ZoneTexte 42">
                  <a:extLst>
                    <a:ext uri="{FF2B5EF4-FFF2-40B4-BE49-F238E27FC236}">
                      <a16:creationId xmlns:a16="http://schemas.microsoft.com/office/drawing/2014/main" id="{CC190295-5714-5182-1423-CA1FE04EE9C5}"/>
                    </a:ext>
                  </a:extLst>
                </p:cNvPr>
                <p:cNvSpPr txBox="1"/>
                <p:nvPr/>
              </p:nvSpPr>
              <p:spPr>
                <a:xfrm>
                  <a:off x="5259408" y="2141747"/>
                  <a:ext cx="335348" cy="15388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sz="400" b="1" dirty="0">
                      <a:latin typeface="Josefin Sans" pitchFamily="2" charset="77"/>
                      <a:ea typeface="Josefin Sans" pitchFamily="2" charset="77"/>
                    </a:rPr>
                    <a:t>R&amp;D. F</a:t>
                  </a:r>
                </a:p>
              </p:txBody>
            </p:sp>
          </p:grpSp>
          <p:grpSp>
            <p:nvGrpSpPr>
              <p:cNvPr id="57" name="Groupe 56">
                <a:extLst>
                  <a:ext uri="{FF2B5EF4-FFF2-40B4-BE49-F238E27FC236}">
                    <a16:creationId xmlns:a16="http://schemas.microsoft.com/office/drawing/2014/main" id="{4846965C-1E62-67BE-AC4C-01F1AA1D782C}"/>
                  </a:ext>
                </a:extLst>
              </p:cNvPr>
              <p:cNvGrpSpPr/>
              <p:nvPr/>
            </p:nvGrpSpPr>
            <p:grpSpPr>
              <a:xfrm>
                <a:off x="1863427" y="4063022"/>
                <a:ext cx="340158" cy="207808"/>
                <a:chOff x="4884521" y="4534105"/>
                <a:chExt cx="340158" cy="207808"/>
              </a:xfrm>
            </p:grpSpPr>
            <p:sp>
              <p:nvSpPr>
                <p:cNvPr id="32" name="Rectangle : coins arrondis 31">
                  <a:extLst>
                    <a:ext uri="{FF2B5EF4-FFF2-40B4-BE49-F238E27FC236}">
                      <a16:creationId xmlns:a16="http://schemas.microsoft.com/office/drawing/2014/main" id="{B437CAEA-959A-9180-DD3B-42292C9434E7}"/>
                    </a:ext>
                  </a:extLst>
                </p:cNvPr>
                <p:cNvSpPr/>
                <p:nvPr/>
              </p:nvSpPr>
              <p:spPr>
                <a:xfrm>
                  <a:off x="4993336" y="4534105"/>
                  <a:ext cx="107197" cy="76944"/>
                </a:xfrm>
                <a:prstGeom prst="roundRect">
                  <a:avLst/>
                </a:prstGeom>
                <a:solidFill>
                  <a:srgbClr val="ED5C5D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dirty="0"/>
                </a:p>
              </p:txBody>
            </p:sp>
            <p:sp>
              <p:nvSpPr>
                <p:cNvPr id="44" name="ZoneTexte 43">
                  <a:extLst>
                    <a:ext uri="{FF2B5EF4-FFF2-40B4-BE49-F238E27FC236}">
                      <a16:creationId xmlns:a16="http://schemas.microsoft.com/office/drawing/2014/main" id="{08EE6A27-B717-D23B-D87E-A6D682C71861}"/>
                    </a:ext>
                  </a:extLst>
                </p:cNvPr>
                <p:cNvSpPr txBox="1"/>
                <p:nvPr/>
              </p:nvSpPr>
              <p:spPr>
                <a:xfrm>
                  <a:off x="4884521" y="4588025"/>
                  <a:ext cx="340158" cy="15388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sz="400" b="1" dirty="0">
                      <a:latin typeface="Josefin Sans" pitchFamily="2" charset="77"/>
                      <a:ea typeface="Josefin Sans" pitchFamily="2" charset="77"/>
                    </a:rPr>
                    <a:t>R&amp;D. H</a:t>
                  </a:r>
                </a:p>
              </p:txBody>
            </p:sp>
          </p:grpSp>
          <p:grpSp>
            <p:nvGrpSpPr>
              <p:cNvPr id="59" name="Groupe 58">
                <a:extLst>
                  <a:ext uri="{FF2B5EF4-FFF2-40B4-BE49-F238E27FC236}">
                    <a16:creationId xmlns:a16="http://schemas.microsoft.com/office/drawing/2014/main" id="{550FFE7F-E9D8-4336-489A-9617E838C51A}"/>
                  </a:ext>
                </a:extLst>
              </p:cNvPr>
              <p:cNvGrpSpPr/>
              <p:nvPr/>
            </p:nvGrpSpPr>
            <p:grpSpPr>
              <a:xfrm>
                <a:off x="2289581" y="4069611"/>
                <a:ext cx="357790" cy="198741"/>
                <a:chOff x="4591623" y="4649184"/>
                <a:chExt cx="357790" cy="198741"/>
              </a:xfrm>
            </p:grpSpPr>
            <p:sp>
              <p:nvSpPr>
                <p:cNvPr id="34" name="Rectangle : coins arrondis 33">
                  <a:extLst>
                    <a:ext uri="{FF2B5EF4-FFF2-40B4-BE49-F238E27FC236}">
                      <a16:creationId xmlns:a16="http://schemas.microsoft.com/office/drawing/2014/main" id="{1DC8E78E-51F3-E4BD-C525-E1F3EE6DB863}"/>
                    </a:ext>
                  </a:extLst>
                </p:cNvPr>
                <p:cNvSpPr/>
                <p:nvPr/>
              </p:nvSpPr>
              <p:spPr>
                <a:xfrm>
                  <a:off x="4720784" y="4649184"/>
                  <a:ext cx="107197" cy="76944"/>
                </a:xfrm>
                <a:prstGeom prst="roundRect">
                  <a:avLst/>
                </a:prstGeom>
                <a:solidFill>
                  <a:srgbClr val="40A576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dirty="0"/>
                </a:p>
              </p:txBody>
            </p:sp>
            <p:sp>
              <p:nvSpPr>
                <p:cNvPr id="45" name="ZoneTexte 44">
                  <a:extLst>
                    <a:ext uri="{FF2B5EF4-FFF2-40B4-BE49-F238E27FC236}">
                      <a16:creationId xmlns:a16="http://schemas.microsoft.com/office/drawing/2014/main" id="{88A3E0D4-2D9E-E32D-7EA6-6CEC676E57BC}"/>
                    </a:ext>
                  </a:extLst>
                </p:cNvPr>
                <p:cNvSpPr txBox="1"/>
                <p:nvPr/>
              </p:nvSpPr>
              <p:spPr>
                <a:xfrm>
                  <a:off x="4591623" y="4694037"/>
                  <a:ext cx="357790" cy="15388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sz="400" b="1" dirty="0">
                      <a:latin typeface="Josefin Sans" pitchFamily="2" charset="77"/>
                      <a:ea typeface="Josefin Sans" pitchFamily="2" charset="77"/>
                    </a:rPr>
                    <a:t>Mark. H</a:t>
                  </a:r>
                </a:p>
              </p:txBody>
            </p:sp>
          </p:grpSp>
          <p:grpSp>
            <p:nvGrpSpPr>
              <p:cNvPr id="62" name="Groupe 61">
                <a:extLst>
                  <a:ext uri="{FF2B5EF4-FFF2-40B4-BE49-F238E27FC236}">
                    <a16:creationId xmlns:a16="http://schemas.microsoft.com/office/drawing/2014/main" id="{45D941DD-6B92-11D5-99F7-35D3F2777937}"/>
                  </a:ext>
                </a:extLst>
              </p:cNvPr>
              <p:cNvGrpSpPr/>
              <p:nvPr/>
            </p:nvGrpSpPr>
            <p:grpSpPr>
              <a:xfrm>
                <a:off x="3483523" y="4066295"/>
                <a:ext cx="352982" cy="199348"/>
                <a:chOff x="4970007" y="2684007"/>
                <a:chExt cx="352982" cy="199348"/>
              </a:xfrm>
            </p:grpSpPr>
            <p:sp>
              <p:nvSpPr>
                <p:cNvPr id="30" name="Rectangle : coins arrondis 29">
                  <a:extLst>
                    <a:ext uri="{FF2B5EF4-FFF2-40B4-BE49-F238E27FC236}">
                      <a16:creationId xmlns:a16="http://schemas.microsoft.com/office/drawing/2014/main" id="{2CC141C8-A6D6-EE40-FEF2-EAB768E78C11}"/>
                    </a:ext>
                  </a:extLst>
                </p:cNvPr>
                <p:cNvSpPr/>
                <p:nvPr/>
              </p:nvSpPr>
              <p:spPr>
                <a:xfrm>
                  <a:off x="5080326" y="2684007"/>
                  <a:ext cx="107197" cy="76944"/>
                </a:xfrm>
                <a:prstGeom prst="roundRect">
                  <a:avLst/>
                </a:prstGeom>
                <a:solidFill>
                  <a:srgbClr val="8BC96C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dirty="0"/>
                </a:p>
              </p:txBody>
            </p:sp>
            <p:sp>
              <p:nvSpPr>
                <p:cNvPr id="46" name="ZoneTexte 45">
                  <a:extLst>
                    <a:ext uri="{FF2B5EF4-FFF2-40B4-BE49-F238E27FC236}">
                      <a16:creationId xmlns:a16="http://schemas.microsoft.com/office/drawing/2014/main" id="{3C3C11BA-4316-9D46-DDA2-C5C60E39EF47}"/>
                    </a:ext>
                  </a:extLst>
                </p:cNvPr>
                <p:cNvSpPr txBox="1"/>
                <p:nvPr/>
              </p:nvSpPr>
              <p:spPr>
                <a:xfrm>
                  <a:off x="4970007" y="2729467"/>
                  <a:ext cx="352982" cy="15388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sz="400" b="1" dirty="0">
                      <a:latin typeface="Josefin Sans" pitchFamily="2" charset="77"/>
                      <a:ea typeface="Josefin Sans" pitchFamily="2" charset="77"/>
                    </a:rPr>
                    <a:t>Mark. F</a:t>
                  </a:r>
                </a:p>
              </p:txBody>
            </p:sp>
          </p:grpSp>
          <p:grpSp>
            <p:nvGrpSpPr>
              <p:cNvPr id="64" name="Groupe 63">
                <a:extLst>
                  <a:ext uri="{FF2B5EF4-FFF2-40B4-BE49-F238E27FC236}">
                    <a16:creationId xmlns:a16="http://schemas.microsoft.com/office/drawing/2014/main" id="{AF5AFDAF-59F2-83F0-135A-FAF4642BC341}"/>
                  </a:ext>
                </a:extLst>
              </p:cNvPr>
              <p:cNvGrpSpPr/>
              <p:nvPr/>
            </p:nvGrpSpPr>
            <p:grpSpPr>
              <a:xfrm>
                <a:off x="2491376" y="4067751"/>
                <a:ext cx="410690" cy="192498"/>
                <a:chOff x="5341254" y="2976851"/>
                <a:chExt cx="410690" cy="192498"/>
              </a:xfrm>
            </p:grpSpPr>
            <p:sp>
              <p:nvSpPr>
                <p:cNvPr id="35" name="Rectangle : coins arrondis 34">
                  <a:extLst>
                    <a:ext uri="{FF2B5EF4-FFF2-40B4-BE49-F238E27FC236}">
                      <a16:creationId xmlns:a16="http://schemas.microsoft.com/office/drawing/2014/main" id="{91B83957-38E7-CD4A-787E-5EAC1BDFFAA8}"/>
                    </a:ext>
                  </a:extLst>
                </p:cNvPr>
                <p:cNvSpPr/>
                <p:nvPr/>
              </p:nvSpPr>
              <p:spPr>
                <a:xfrm>
                  <a:off x="5496303" y="2976851"/>
                  <a:ext cx="107197" cy="76944"/>
                </a:xfrm>
                <a:prstGeom prst="roundRect">
                  <a:avLst/>
                </a:prstGeom>
                <a:solidFill>
                  <a:srgbClr val="FD7C47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dirty="0"/>
                </a:p>
              </p:txBody>
            </p:sp>
            <p:sp>
              <p:nvSpPr>
                <p:cNvPr id="49" name="ZoneTexte 48">
                  <a:extLst>
                    <a:ext uri="{FF2B5EF4-FFF2-40B4-BE49-F238E27FC236}">
                      <a16:creationId xmlns:a16="http://schemas.microsoft.com/office/drawing/2014/main" id="{1D19DCA5-883B-C492-3D7A-B53F13D0B48D}"/>
                    </a:ext>
                  </a:extLst>
                </p:cNvPr>
                <p:cNvSpPr txBox="1"/>
                <p:nvPr/>
              </p:nvSpPr>
              <p:spPr>
                <a:xfrm>
                  <a:off x="5341254" y="3015461"/>
                  <a:ext cx="410690" cy="15388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sz="400" b="1" dirty="0">
                      <a:latin typeface="Josefin Sans" pitchFamily="2" charset="77"/>
                      <a:ea typeface="Josefin Sans" pitchFamily="2" charset="77"/>
                    </a:rPr>
                    <a:t>Compta. H</a:t>
                  </a:r>
                </a:p>
              </p:txBody>
            </p:sp>
          </p:grpSp>
          <p:grpSp>
            <p:nvGrpSpPr>
              <p:cNvPr id="66" name="Groupe 65">
                <a:extLst>
                  <a:ext uri="{FF2B5EF4-FFF2-40B4-BE49-F238E27FC236}">
                    <a16:creationId xmlns:a16="http://schemas.microsoft.com/office/drawing/2014/main" id="{9655FFE2-415B-1E99-D989-493736194ED4}"/>
                  </a:ext>
                </a:extLst>
              </p:cNvPr>
              <p:cNvGrpSpPr/>
              <p:nvPr/>
            </p:nvGrpSpPr>
            <p:grpSpPr>
              <a:xfrm>
                <a:off x="2981097" y="4061411"/>
                <a:ext cx="405880" cy="197211"/>
                <a:chOff x="5120049" y="3303694"/>
                <a:chExt cx="405880" cy="197211"/>
              </a:xfrm>
            </p:grpSpPr>
            <p:sp>
              <p:nvSpPr>
                <p:cNvPr id="37" name="Rectangle : coins arrondis 36">
                  <a:extLst>
                    <a:ext uri="{FF2B5EF4-FFF2-40B4-BE49-F238E27FC236}">
                      <a16:creationId xmlns:a16="http://schemas.microsoft.com/office/drawing/2014/main" id="{05182201-7459-1E08-52CC-5BC67A27534A}"/>
                    </a:ext>
                  </a:extLst>
                </p:cNvPr>
                <p:cNvSpPr/>
                <p:nvPr/>
              </p:nvSpPr>
              <p:spPr>
                <a:xfrm>
                  <a:off x="5269390" y="3303694"/>
                  <a:ext cx="107197" cy="76944"/>
                </a:xfrm>
                <a:prstGeom prst="roundRect">
                  <a:avLst/>
                </a:prstGeom>
                <a:solidFill>
                  <a:srgbClr val="E977CA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dirty="0"/>
                </a:p>
              </p:txBody>
            </p:sp>
            <p:sp>
              <p:nvSpPr>
                <p:cNvPr id="50" name="ZoneTexte 49">
                  <a:extLst>
                    <a:ext uri="{FF2B5EF4-FFF2-40B4-BE49-F238E27FC236}">
                      <a16:creationId xmlns:a16="http://schemas.microsoft.com/office/drawing/2014/main" id="{45F0B7A2-D15A-550F-2B9F-FFB1BA232F32}"/>
                    </a:ext>
                  </a:extLst>
                </p:cNvPr>
                <p:cNvSpPr txBox="1"/>
                <p:nvPr/>
              </p:nvSpPr>
              <p:spPr>
                <a:xfrm>
                  <a:off x="5120049" y="3347017"/>
                  <a:ext cx="405880" cy="15388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sz="400" b="1" dirty="0">
                      <a:latin typeface="Josefin Sans" pitchFamily="2" charset="77"/>
                      <a:ea typeface="Josefin Sans" pitchFamily="2" charset="77"/>
                    </a:rPr>
                    <a:t>Compta. F</a:t>
                  </a:r>
                </a:p>
              </p:txBody>
            </p:sp>
          </p:grpSp>
          <p:grpSp>
            <p:nvGrpSpPr>
              <p:cNvPr id="54" name="Groupe 53">
                <a:extLst>
                  <a:ext uri="{FF2B5EF4-FFF2-40B4-BE49-F238E27FC236}">
                    <a16:creationId xmlns:a16="http://schemas.microsoft.com/office/drawing/2014/main" id="{4E1B36BC-F23C-E00C-4C4F-BE132ACF0A91}"/>
                  </a:ext>
                </a:extLst>
              </p:cNvPr>
              <p:cNvGrpSpPr/>
              <p:nvPr/>
            </p:nvGrpSpPr>
            <p:grpSpPr>
              <a:xfrm>
                <a:off x="1142315" y="4069611"/>
                <a:ext cx="377026" cy="196032"/>
                <a:chOff x="4748257" y="3282173"/>
                <a:chExt cx="377026" cy="196032"/>
              </a:xfrm>
            </p:grpSpPr>
            <p:sp>
              <p:nvSpPr>
                <p:cNvPr id="47" name="ZoneTexte 46">
                  <a:extLst>
                    <a:ext uri="{FF2B5EF4-FFF2-40B4-BE49-F238E27FC236}">
                      <a16:creationId xmlns:a16="http://schemas.microsoft.com/office/drawing/2014/main" id="{57E14B9B-210C-AD41-2749-C2CE11A13A29}"/>
                    </a:ext>
                  </a:extLst>
                </p:cNvPr>
                <p:cNvSpPr txBox="1"/>
                <p:nvPr/>
              </p:nvSpPr>
              <p:spPr>
                <a:xfrm>
                  <a:off x="4748257" y="3324317"/>
                  <a:ext cx="377026" cy="15388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sz="400" b="1" dirty="0">
                      <a:latin typeface="Josefin Sans" pitchFamily="2" charset="77"/>
                      <a:ea typeface="Josefin Sans" pitchFamily="2" charset="77"/>
                    </a:rPr>
                    <a:t>Consul. F</a:t>
                  </a:r>
                </a:p>
              </p:txBody>
            </p:sp>
            <p:sp>
              <p:nvSpPr>
                <p:cNvPr id="51" name="Rectangle : coins arrondis 50">
                  <a:extLst>
                    <a:ext uri="{FF2B5EF4-FFF2-40B4-BE49-F238E27FC236}">
                      <a16:creationId xmlns:a16="http://schemas.microsoft.com/office/drawing/2014/main" id="{127AB299-94F4-04BD-1834-4570834AB782}"/>
                    </a:ext>
                  </a:extLst>
                </p:cNvPr>
                <p:cNvSpPr/>
                <p:nvPr/>
              </p:nvSpPr>
              <p:spPr>
                <a:xfrm>
                  <a:off x="4873184" y="3282173"/>
                  <a:ext cx="107197" cy="76944"/>
                </a:xfrm>
                <a:prstGeom prst="roundRect">
                  <a:avLst/>
                </a:prstGeom>
                <a:solidFill>
                  <a:srgbClr val="4D6AC4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dirty="0"/>
                </a:p>
              </p:txBody>
            </p:sp>
          </p:grpSp>
          <p:grpSp>
            <p:nvGrpSpPr>
              <p:cNvPr id="55" name="Groupe 54">
                <a:extLst>
                  <a:ext uri="{FF2B5EF4-FFF2-40B4-BE49-F238E27FC236}">
                    <a16:creationId xmlns:a16="http://schemas.microsoft.com/office/drawing/2014/main" id="{F62D8CE8-102E-886E-2B73-240930557FF5}"/>
                  </a:ext>
                </a:extLst>
              </p:cNvPr>
              <p:cNvGrpSpPr/>
              <p:nvPr/>
            </p:nvGrpSpPr>
            <p:grpSpPr>
              <a:xfrm>
                <a:off x="1374439" y="4061411"/>
                <a:ext cx="381836" cy="204232"/>
                <a:chOff x="4721423" y="3175611"/>
                <a:chExt cx="381836" cy="204232"/>
              </a:xfrm>
            </p:grpSpPr>
            <p:sp>
              <p:nvSpPr>
                <p:cNvPr id="48" name="ZoneTexte 47">
                  <a:extLst>
                    <a:ext uri="{FF2B5EF4-FFF2-40B4-BE49-F238E27FC236}">
                      <a16:creationId xmlns:a16="http://schemas.microsoft.com/office/drawing/2014/main" id="{64F6D0C9-D684-A873-B37F-D3A36BF713C8}"/>
                    </a:ext>
                  </a:extLst>
                </p:cNvPr>
                <p:cNvSpPr txBox="1"/>
                <p:nvPr/>
              </p:nvSpPr>
              <p:spPr>
                <a:xfrm>
                  <a:off x="4721423" y="3225955"/>
                  <a:ext cx="381836" cy="15388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sz="400" b="1" dirty="0">
                      <a:latin typeface="Josefin Sans" pitchFamily="2" charset="77"/>
                      <a:ea typeface="Josefin Sans" pitchFamily="2" charset="77"/>
                    </a:rPr>
                    <a:t>Consul. H</a:t>
                  </a:r>
                </a:p>
              </p:txBody>
            </p:sp>
            <p:sp>
              <p:nvSpPr>
                <p:cNvPr id="52" name="Rectangle : coins arrondis 51">
                  <a:extLst>
                    <a:ext uri="{FF2B5EF4-FFF2-40B4-BE49-F238E27FC236}">
                      <a16:creationId xmlns:a16="http://schemas.microsoft.com/office/drawing/2014/main" id="{1DC3EAEF-55AB-D418-D71A-D6EEA76D6061}"/>
                    </a:ext>
                  </a:extLst>
                </p:cNvPr>
                <p:cNvSpPr/>
                <p:nvPr/>
              </p:nvSpPr>
              <p:spPr>
                <a:xfrm>
                  <a:off x="4853420" y="3175611"/>
                  <a:ext cx="107197" cy="76944"/>
                </a:xfrm>
                <a:prstGeom prst="roundRect">
                  <a:avLst/>
                </a:prstGeom>
                <a:solidFill>
                  <a:srgbClr val="8BC96C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dirty="0"/>
                </a:p>
              </p:txBody>
            </p:sp>
          </p:grpSp>
          <p:grpSp>
            <p:nvGrpSpPr>
              <p:cNvPr id="56" name="Groupe 55">
                <a:extLst>
                  <a:ext uri="{FF2B5EF4-FFF2-40B4-BE49-F238E27FC236}">
                    <a16:creationId xmlns:a16="http://schemas.microsoft.com/office/drawing/2014/main" id="{268FD473-580A-68E5-AC94-A0E1AA6010D9}"/>
                  </a:ext>
                </a:extLst>
              </p:cNvPr>
              <p:cNvGrpSpPr/>
              <p:nvPr/>
            </p:nvGrpSpPr>
            <p:grpSpPr>
              <a:xfrm>
                <a:off x="1660100" y="4061411"/>
                <a:ext cx="301686" cy="212715"/>
                <a:chOff x="4822590" y="4145622"/>
                <a:chExt cx="301686" cy="212715"/>
              </a:xfrm>
            </p:grpSpPr>
            <p:sp>
              <p:nvSpPr>
                <p:cNvPr id="39" name="ZoneTexte 38">
                  <a:extLst>
                    <a:ext uri="{FF2B5EF4-FFF2-40B4-BE49-F238E27FC236}">
                      <a16:creationId xmlns:a16="http://schemas.microsoft.com/office/drawing/2014/main" id="{24C9546F-F347-E8DC-8A75-4D977D7B2172}"/>
                    </a:ext>
                  </a:extLst>
                </p:cNvPr>
                <p:cNvSpPr txBox="1"/>
                <p:nvPr/>
              </p:nvSpPr>
              <p:spPr>
                <a:xfrm>
                  <a:off x="4822590" y="4204449"/>
                  <a:ext cx="301686" cy="15388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sz="400" b="1" dirty="0">
                      <a:latin typeface="Josefin Sans" pitchFamily="2" charset="77"/>
                      <a:ea typeface="Josefin Sans" pitchFamily="2" charset="77"/>
                    </a:rPr>
                    <a:t>RH. F</a:t>
                  </a:r>
                </a:p>
              </p:txBody>
            </p:sp>
            <p:sp>
              <p:nvSpPr>
                <p:cNvPr id="53" name="Rectangle : coins arrondis 52">
                  <a:extLst>
                    <a:ext uri="{FF2B5EF4-FFF2-40B4-BE49-F238E27FC236}">
                      <a16:creationId xmlns:a16="http://schemas.microsoft.com/office/drawing/2014/main" id="{CA40713D-A111-995A-5D49-67C21A17634D}"/>
                    </a:ext>
                  </a:extLst>
                </p:cNvPr>
                <p:cNvSpPr/>
                <p:nvPr/>
              </p:nvSpPr>
              <p:spPr>
                <a:xfrm>
                  <a:off x="4911088" y="4145622"/>
                  <a:ext cx="107197" cy="76944"/>
                </a:xfrm>
                <a:prstGeom prst="roundRect">
                  <a:avLst/>
                </a:prstGeom>
                <a:solidFill>
                  <a:srgbClr val="FBC54F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dirty="0"/>
                </a:p>
              </p:txBody>
            </p:sp>
          </p:grpSp>
        </p:grpSp>
      </p:grpSp>
      <p:cxnSp>
        <p:nvCxnSpPr>
          <p:cNvPr id="7" name="Google Shape;139;p16">
            <a:extLst>
              <a:ext uri="{FF2B5EF4-FFF2-40B4-BE49-F238E27FC236}">
                <a16:creationId xmlns:a16="http://schemas.microsoft.com/office/drawing/2014/main" id="{406E581D-2D13-499B-C75D-99C39B619867}"/>
              </a:ext>
            </a:extLst>
          </p:cNvPr>
          <p:cNvCxnSpPr>
            <a:cxnSpLocks/>
          </p:cNvCxnSpPr>
          <p:nvPr/>
        </p:nvCxnSpPr>
        <p:spPr>
          <a:xfrm>
            <a:off x="5216627" y="4975714"/>
            <a:ext cx="795088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" name="ZoneTexte 7">
            <a:extLst>
              <a:ext uri="{FF2B5EF4-FFF2-40B4-BE49-F238E27FC236}">
                <a16:creationId xmlns:a16="http://schemas.microsoft.com/office/drawing/2014/main" id="{EB7ADFB6-2747-636B-C627-08F19C699DA0}"/>
              </a:ext>
            </a:extLst>
          </p:cNvPr>
          <p:cNvSpPr txBox="1"/>
          <p:nvPr/>
        </p:nvSpPr>
        <p:spPr>
          <a:xfrm>
            <a:off x="5124935" y="4426027"/>
            <a:ext cx="27982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latin typeface="Josefin Sans" pitchFamily="2" charset="77"/>
                <a:ea typeface="Josefin Sans" pitchFamily="2" charset="77"/>
              </a:rPr>
              <a:t>Égalité des proportions des augmentations de salaires entre les genres. </a:t>
            </a:r>
          </a:p>
        </p:txBody>
      </p:sp>
      <p:cxnSp>
        <p:nvCxnSpPr>
          <p:cNvPr id="10" name="Google Shape;139;p16">
            <a:extLst>
              <a:ext uri="{FF2B5EF4-FFF2-40B4-BE49-F238E27FC236}">
                <a16:creationId xmlns:a16="http://schemas.microsoft.com/office/drawing/2014/main" id="{3A2C522E-DED3-54EE-9E7B-FEAD69382FD8}"/>
              </a:ext>
            </a:extLst>
          </p:cNvPr>
          <p:cNvCxnSpPr>
            <a:cxnSpLocks/>
          </p:cNvCxnSpPr>
          <p:nvPr/>
        </p:nvCxnSpPr>
        <p:spPr>
          <a:xfrm>
            <a:off x="968124" y="4972294"/>
            <a:ext cx="795088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" name="ZoneTexte 10">
            <a:extLst>
              <a:ext uri="{FF2B5EF4-FFF2-40B4-BE49-F238E27FC236}">
                <a16:creationId xmlns:a16="http://schemas.microsoft.com/office/drawing/2014/main" id="{36606258-7E2B-B28B-6079-421FF24D987B}"/>
              </a:ext>
            </a:extLst>
          </p:cNvPr>
          <p:cNvSpPr txBox="1"/>
          <p:nvPr/>
        </p:nvSpPr>
        <p:spPr>
          <a:xfrm>
            <a:off x="871035" y="4414085"/>
            <a:ext cx="35245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latin typeface="Josefin Sans" pitchFamily="2" charset="77"/>
                <a:ea typeface="Josefin Sans" pitchFamily="2" charset="77"/>
              </a:rPr>
              <a:t>Inégalité</a:t>
            </a:r>
            <a:r>
              <a:rPr lang="fr-FR" sz="1200" b="1" dirty="0">
                <a:solidFill>
                  <a:schemeClr val="accent5"/>
                </a:solidFill>
                <a:latin typeface="Josefin Sans" pitchFamily="2" charset="77"/>
                <a:ea typeface="Josefin Sans" pitchFamily="2" charset="77"/>
              </a:rPr>
              <a:t> </a:t>
            </a:r>
            <a:r>
              <a:rPr lang="fr-FR" sz="1200" b="1" dirty="0">
                <a:latin typeface="Josefin Sans" pitchFamily="2" charset="77"/>
                <a:ea typeface="Josefin Sans" pitchFamily="2" charset="77"/>
              </a:rPr>
              <a:t>de</a:t>
            </a:r>
            <a:r>
              <a:rPr lang="fr-FR" sz="1200" b="1" dirty="0">
                <a:solidFill>
                  <a:schemeClr val="accent5"/>
                </a:solidFill>
                <a:latin typeface="Josefin Sans" pitchFamily="2" charset="77"/>
                <a:ea typeface="Josefin Sans" pitchFamily="2" charset="77"/>
              </a:rPr>
              <a:t> </a:t>
            </a:r>
            <a:r>
              <a:rPr lang="fr-FR" sz="1200" b="1" dirty="0">
                <a:latin typeface="Josefin Sans" pitchFamily="2" charset="77"/>
                <a:ea typeface="Josefin Sans" pitchFamily="2" charset="77"/>
              </a:rPr>
              <a:t>salaire </a:t>
            </a:r>
            <a:r>
              <a:rPr lang="fr-FR" sz="1200" dirty="0">
                <a:latin typeface="Josefin Sans" pitchFamily="2" charset="77"/>
                <a:ea typeface="Josefin Sans" pitchFamily="2" charset="77"/>
              </a:rPr>
              <a:t>entre les femmes et les hommes dans les services : </a:t>
            </a:r>
            <a:r>
              <a:rPr lang="fr-FR" sz="1200" b="1" dirty="0">
                <a:latin typeface="Josefin Sans" pitchFamily="2" charset="77"/>
                <a:ea typeface="Josefin Sans" pitchFamily="2" charset="77"/>
              </a:rPr>
              <a:t>R&amp;D</a:t>
            </a:r>
            <a:r>
              <a:rPr lang="fr-FR" sz="1200" dirty="0">
                <a:latin typeface="Josefin Sans" pitchFamily="2" charset="77"/>
                <a:ea typeface="Josefin Sans" pitchFamily="2" charset="77"/>
              </a:rPr>
              <a:t>, </a:t>
            </a:r>
            <a:r>
              <a:rPr lang="fr-FR" sz="1200" b="1" dirty="0">
                <a:latin typeface="Josefin Sans" pitchFamily="2" charset="77"/>
                <a:ea typeface="Josefin Sans" pitchFamily="2" charset="77"/>
              </a:rPr>
              <a:t>Marketing</a:t>
            </a:r>
            <a:r>
              <a:rPr lang="fr-FR" sz="1200" dirty="0">
                <a:latin typeface="Josefin Sans" pitchFamily="2" charset="77"/>
                <a:ea typeface="Josefin Sans" pitchFamily="2" charset="77"/>
              </a:rPr>
              <a:t> et </a:t>
            </a:r>
            <a:r>
              <a:rPr lang="fr-FR" sz="1200" b="1" dirty="0">
                <a:latin typeface="Josefin Sans" pitchFamily="2" charset="77"/>
                <a:ea typeface="Josefin Sans" pitchFamily="2" charset="77"/>
              </a:rPr>
              <a:t>Comptabilité</a:t>
            </a:r>
            <a:r>
              <a:rPr lang="fr-FR" sz="1200" dirty="0">
                <a:solidFill>
                  <a:schemeClr val="accent5"/>
                </a:solidFill>
                <a:latin typeface="Josefin Sans" pitchFamily="2" charset="77"/>
                <a:ea typeface="Josefin Sans" pitchFamily="2" charset="77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4942527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275A26-D1A6-5FFD-9694-1AF4E8BC1A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58;p17">
            <a:extLst>
              <a:ext uri="{FF2B5EF4-FFF2-40B4-BE49-F238E27FC236}">
                <a16:creationId xmlns:a16="http://schemas.microsoft.com/office/drawing/2014/main" id="{9A427E3C-2773-0B2A-A1A8-A8AC253E08B5}"/>
              </a:ext>
            </a:extLst>
          </p:cNvPr>
          <p:cNvSpPr txBox="1"/>
          <p:nvPr/>
        </p:nvSpPr>
        <p:spPr>
          <a:xfrm>
            <a:off x="302898" y="194584"/>
            <a:ext cx="3796200" cy="2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8E"/>
              </a:buClr>
              <a:buSzPts val="1200"/>
              <a:buFont typeface="Source Sans Pro"/>
              <a:buNone/>
            </a:pPr>
            <a:r>
              <a:rPr lang="fr" sz="900" b="1" u="none" strike="noStrike" cap="none" dirty="0">
                <a:solidFill>
                  <a:srgbClr val="00338E"/>
                </a:solidFill>
                <a:latin typeface="Josefin Sans SemiBold" pitchFamily="2" charset="77"/>
                <a:ea typeface="Josefin Sans SemiBold" pitchFamily="2" charset="77"/>
                <a:cs typeface="Source Sans Pro"/>
                <a:sym typeface="Source Sans Pro"/>
              </a:rPr>
              <a:t>RAPPORT ÉGALITÉ FEMMES-HOMMES</a:t>
            </a:r>
            <a:endParaRPr sz="800" b="1" dirty="0">
              <a:latin typeface="Josefin Sans SemiBold" pitchFamily="2" charset="77"/>
              <a:ea typeface="Josefin Sans SemiBold" pitchFamily="2" charset="77"/>
            </a:endParaRPr>
          </a:p>
        </p:txBody>
      </p:sp>
      <p:sp>
        <p:nvSpPr>
          <p:cNvPr id="6" name="Google Shape;119;p16">
            <a:extLst>
              <a:ext uri="{FF2B5EF4-FFF2-40B4-BE49-F238E27FC236}">
                <a16:creationId xmlns:a16="http://schemas.microsoft.com/office/drawing/2014/main" id="{426B374C-7C58-2974-1A82-EE7F1B807394}"/>
              </a:ext>
            </a:extLst>
          </p:cNvPr>
          <p:cNvSpPr txBox="1"/>
          <p:nvPr/>
        </p:nvSpPr>
        <p:spPr>
          <a:xfrm>
            <a:off x="397843" y="479426"/>
            <a:ext cx="5013300" cy="2935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8E"/>
              </a:buClr>
              <a:buSzPts val="1700"/>
              <a:buFont typeface="Source Sans Pro"/>
              <a:buNone/>
            </a:pPr>
            <a:r>
              <a:rPr lang="fr" sz="1700" b="0" i="0" u="none" strike="noStrike" cap="none" dirty="0">
                <a:solidFill>
                  <a:srgbClr val="00338E"/>
                </a:solidFill>
                <a:latin typeface="Montserrat" pitchFamily="2" charset="77"/>
                <a:ea typeface="Source Sans Pro"/>
                <a:cs typeface="Source Sans Pro"/>
                <a:sym typeface="Source Sans Pro"/>
              </a:rPr>
              <a:t>LA QUALIFICATION</a:t>
            </a:r>
            <a:endParaRPr sz="1700" b="0" i="0" u="none" strike="noStrike" cap="none" dirty="0">
              <a:solidFill>
                <a:srgbClr val="00338E"/>
              </a:solidFill>
              <a:latin typeface="Montserrat" pitchFamily="2" charset="77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" name="Google Shape;121;p16">
            <a:extLst>
              <a:ext uri="{FF2B5EF4-FFF2-40B4-BE49-F238E27FC236}">
                <a16:creationId xmlns:a16="http://schemas.microsoft.com/office/drawing/2014/main" id="{4873FC53-3040-0769-B5F1-BABC08F5AC97}"/>
              </a:ext>
            </a:extLst>
          </p:cNvPr>
          <p:cNvSpPr/>
          <p:nvPr/>
        </p:nvSpPr>
        <p:spPr>
          <a:xfrm>
            <a:off x="6524037" y="8534"/>
            <a:ext cx="2619963" cy="487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t" anchorCtr="0">
            <a:noAutofit/>
          </a:bodyPr>
          <a:lstStyle/>
          <a:p>
            <a:pPr marL="0" marR="0" lvl="0" indent="0" algn="just" rtl="0">
              <a:spcBef>
                <a:spcPts val="1400"/>
              </a:spcBef>
              <a:spcAft>
                <a:spcPts val="0"/>
              </a:spcAft>
              <a:buNone/>
            </a:pPr>
            <a:r>
              <a:rPr lang="fr-FR" sz="1200" b="1" dirty="0">
                <a:solidFill>
                  <a:srgbClr val="262626"/>
                </a:solidFill>
                <a:latin typeface="Josefin Sans" pitchFamily="2" charset="77"/>
                <a:ea typeface="Josefin Sans" pitchFamily="2" charset="77"/>
                <a:sym typeface="Source Sans Pro"/>
              </a:rPr>
              <a:t>VISUALISATION DES ANALYSES</a:t>
            </a:r>
            <a:endParaRPr lang="fr-FR" sz="1200" b="1" dirty="0">
              <a:latin typeface="Josefin Sans" pitchFamily="2" charset="77"/>
              <a:ea typeface="Josefin Sans" pitchFamily="2" charset="7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 u="none" strike="noStrike" cap="none" dirty="0">
              <a:solidFill>
                <a:srgbClr val="262626"/>
              </a:solidFill>
              <a:latin typeface="Josefin Sans" pitchFamily="2" charset="77"/>
              <a:ea typeface="Josefin Sans" pitchFamily="2" charset="77"/>
              <a:cs typeface="Source Sans Pro"/>
              <a:sym typeface="Source Sans Pro"/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BC653978-11E0-0AEE-DE06-BC8F591187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9044" y="854074"/>
            <a:ext cx="5080000" cy="3810000"/>
          </a:xfrm>
          <a:prstGeom prst="rect">
            <a:avLst/>
          </a:prstGeom>
        </p:spPr>
      </p:pic>
      <p:sp>
        <p:nvSpPr>
          <p:cNvPr id="2" name="Google Shape;116;p16">
            <a:extLst>
              <a:ext uri="{FF2B5EF4-FFF2-40B4-BE49-F238E27FC236}">
                <a16:creationId xmlns:a16="http://schemas.microsoft.com/office/drawing/2014/main" id="{3525244C-2F19-D548-20BC-07330DCE754C}"/>
              </a:ext>
            </a:extLst>
          </p:cNvPr>
          <p:cNvSpPr/>
          <p:nvPr/>
        </p:nvSpPr>
        <p:spPr>
          <a:xfrm>
            <a:off x="593840" y="1375378"/>
            <a:ext cx="2475136" cy="1082700"/>
          </a:xfrm>
          <a:prstGeom prst="roundRect">
            <a:avLst>
              <a:gd name="adj" fmla="val 4494"/>
            </a:avLst>
          </a:prstGeom>
          <a:solidFill>
            <a:srgbClr val="E5EEFF"/>
          </a:solidFill>
          <a:ln>
            <a:noFill/>
          </a:ln>
        </p:spPr>
        <p:txBody>
          <a:bodyPr spcFirstLastPara="1" wrap="square" lIns="72850" tIns="36425" rIns="72850" bIns="36425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r>
              <a:rPr lang="fr-FR" sz="1200" b="1" i="0" u="none" strike="noStrike" cap="none" dirty="0">
                <a:solidFill>
                  <a:schemeClr val="accent5"/>
                </a:solidFill>
                <a:latin typeface="Josefin Sans" pitchFamily="2" charset="77"/>
                <a:ea typeface="Josefin Sans" pitchFamily="2" charset="77"/>
                <a:cs typeface="Calibri"/>
                <a:sym typeface="Calibri"/>
              </a:rPr>
              <a:t>R&amp;D : répartition très inégalitaire. </a:t>
            </a: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r>
              <a:rPr lang="fr-FR" sz="1200" dirty="0">
                <a:solidFill>
                  <a:schemeClr val="accent5"/>
                </a:solidFill>
                <a:latin typeface="Josefin Sans" pitchFamily="2" charset="77"/>
                <a:ea typeface="Josefin Sans" pitchFamily="2" charset="77"/>
                <a:cs typeface="Calibri"/>
                <a:sym typeface="Calibri"/>
              </a:rPr>
              <a:t>Seulement 1/5 des salariés de ce service sont des femmes. </a:t>
            </a:r>
            <a:endParaRPr sz="1200" b="0" i="0" u="none" strike="noStrike" cap="none" dirty="0">
              <a:solidFill>
                <a:schemeClr val="accent5"/>
              </a:solidFill>
              <a:latin typeface="Josefin Sans" pitchFamily="2" charset="77"/>
              <a:ea typeface="Josefin Sans" pitchFamily="2" charset="77"/>
              <a:cs typeface="Calibri"/>
              <a:sym typeface="Calibri"/>
            </a:endParaRPr>
          </a:p>
        </p:txBody>
      </p:sp>
      <p:cxnSp>
        <p:nvCxnSpPr>
          <p:cNvPr id="3" name="Google Shape;139;p16">
            <a:extLst>
              <a:ext uri="{FF2B5EF4-FFF2-40B4-BE49-F238E27FC236}">
                <a16:creationId xmlns:a16="http://schemas.microsoft.com/office/drawing/2014/main" id="{6D88BCCC-7FCF-1A65-187F-D293E2A98903}"/>
              </a:ext>
            </a:extLst>
          </p:cNvPr>
          <p:cNvCxnSpPr>
            <a:cxnSpLocks/>
          </p:cNvCxnSpPr>
          <p:nvPr/>
        </p:nvCxnSpPr>
        <p:spPr>
          <a:xfrm>
            <a:off x="1831408" y="3515195"/>
            <a:ext cx="0" cy="1070032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" name="ZoneTexte 9">
            <a:extLst>
              <a:ext uri="{FF2B5EF4-FFF2-40B4-BE49-F238E27FC236}">
                <a16:creationId xmlns:a16="http://schemas.microsoft.com/office/drawing/2014/main" id="{A022152F-14F0-F805-0EB6-26DE2B0F5CF3}"/>
              </a:ext>
            </a:extLst>
          </p:cNvPr>
          <p:cNvSpPr txBox="1"/>
          <p:nvPr/>
        </p:nvSpPr>
        <p:spPr>
          <a:xfrm>
            <a:off x="477624" y="3361491"/>
            <a:ext cx="9156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b="1" dirty="0">
                <a:solidFill>
                  <a:schemeClr val="accent5"/>
                </a:solidFill>
                <a:latin typeface="Montserrat ExtraLight" pitchFamily="2" charset="77"/>
              </a:rPr>
              <a:t>+ Femmes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5FA14691-E36F-A81E-E97F-2E6331973EF1}"/>
              </a:ext>
            </a:extLst>
          </p:cNvPr>
          <p:cNvSpPr txBox="1"/>
          <p:nvPr/>
        </p:nvSpPr>
        <p:spPr>
          <a:xfrm>
            <a:off x="2243648" y="3361490"/>
            <a:ext cx="95250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b="1" dirty="0">
                <a:solidFill>
                  <a:schemeClr val="accent5"/>
                </a:solidFill>
                <a:latin typeface="Montserrat ExtraLight" pitchFamily="2" charset="77"/>
              </a:rPr>
              <a:t>+ Hommes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F646D0C0-71F4-98F4-AECD-281500F0BF61}"/>
              </a:ext>
            </a:extLst>
          </p:cNvPr>
          <p:cNvSpPr txBox="1"/>
          <p:nvPr/>
        </p:nvSpPr>
        <p:spPr>
          <a:xfrm>
            <a:off x="302898" y="3698075"/>
            <a:ext cx="14029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>
                <a:latin typeface="Josefin Sans" pitchFamily="2" charset="77"/>
                <a:ea typeface="Josefin Sans" pitchFamily="2" charset="77"/>
              </a:rPr>
              <a:t>Service Commercial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2C0D31C8-5585-7B90-C07F-6D30EE6CE539}"/>
              </a:ext>
            </a:extLst>
          </p:cNvPr>
          <p:cNvSpPr txBox="1"/>
          <p:nvPr/>
        </p:nvSpPr>
        <p:spPr>
          <a:xfrm>
            <a:off x="2057904" y="3698075"/>
            <a:ext cx="13308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>
                <a:latin typeface="Josefin Sans" pitchFamily="2" charset="77"/>
                <a:ea typeface="Josefin Sans" pitchFamily="2" charset="77"/>
              </a:rPr>
              <a:t>Service Consultant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372B1456-255F-A4D7-FCF4-5B062CA66C37}"/>
              </a:ext>
            </a:extLst>
          </p:cNvPr>
          <p:cNvSpPr txBox="1"/>
          <p:nvPr/>
        </p:nvSpPr>
        <p:spPr>
          <a:xfrm>
            <a:off x="302898" y="3975074"/>
            <a:ext cx="14510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>
                <a:latin typeface="Josefin Sans" pitchFamily="2" charset="77"/>
                <a:ea typeface="Josefin Sans" pitchFamily="2" charset="77"/>
              </a:rPr>
              <a:t>Service Comptabilité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C667C8E1-9886-2A8F-C973-F90D7D31B156}"/>
              </a:ext>
            </a:extLst>
          </p:cNvPr>
          <p:cNvSpPr txBox="1"/>
          <p:nvPr/>
        </p:nvSpPr>
        <p:spPr>
          <a:xfrm>
            <a:off x="2054494" y="3973794"/>
            <a:ext cx="13115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>
                <a:latin typeface="Josefin Sans" pitchFamily="2" charset="77"/>
                <a:ea typeface="Josefin Sans" pitchFamily="2" charset="77"/>
              </a:rPr>
              <a:t>Service Marketing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546A69C5-9DA3-2891-B129-B05B988B6813}"/>
              </a:ext>
            </a:extLst>
          </p:cNvPr>
          <p:cNvSpPr txBox="1"/>
          <p:nvPr/>
        </p:nvSpPr>
        <p:spPr>
          <a:xfrm>
            <a:off x="302898" y="4273567"/>
            <a:ext cx="8547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>
                <a:latin typeface="Josefin Sans" pitchFamily="2" charset="77"/>
                <a:ea typeface="Josefin Sans" pitchFamily="2" charset="77"/>
              </a:rPr>
              <a:t>Service RH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9E6651E1-EB8D-8D11-337D-ACE642518ED7}"/>
              </a:ext>
            </a:extLst>
          </p:cNvPr>
          <p:cNvSpPr txBox="1"/>
          <p:nvPr/>
        </p:nvSpPr>
        <p:spPr>
          <a:xfrm>
            <a:off x="668269" y="2939577"/>
            <a:ext cx="23262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>
                <a:solidFill>
                  <a:schemeClr val="accent5"/>
                </a:solidFill>
                <a:latin typeface="Montserrat" pitchFamily="2" charset="77"/>
              </a:rPr>
              <a:t>Répartition plutôt égalitaire</a:t>
            </a:r>
          </a:p>
        </p:txBody>
      </p:sp>
    </p:spTree>
    <p:extLst>
      <p:ext uri="{BB962C8B-B14F-4D97-AF65-F5344CB8AC3E}">
        <p14:creationId xmlns:p14="http://schemas.microsoft.com/office/powerpoint/2010/main" val="28479149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3854D1-5F1E-7036-ABD4-32A6681382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58;p17">
            <a:extLst>
              <a:ext uri="{FF2B5EF4-FFF2-40B4-BE49-F238E27FC236}">
                <a16:creationId xmlns:a16="http://schemas.microsoft.com/office/drawing/2014/main" id="{A99F13AD-B16E-31D6-0B8B-0037FB543E17}"/>
              </a:ext>
            </a:extLst>
          </p:cNvPr>
          <p:cNvSpPr txBox="1"/>
          <p:nvPr/>
        </p:nvSpPr>
        <p:spPr>
          <a:xfrm>
            <a:off x="302898" y="194584"/>
            <a:ext cx="3796200" cy="2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8E"/>
              </a:buClr>
              <a:buSzPts val="1200"/>
              <a:buFont typeface="Source Sans Pro"/>
              <a:buNone/>
            </a:pPr>
            <a:r>
              <a:rPr lang="fr" sz="900" b="1" u="none" strike="noStrike" cap="none" dirty="0">
                <a:solidFill>
                  <a:srgbClr val="00338E"/>
                </a:solidFill>
                <a:latin typeface="Josefin Sans SemiBold" pitchFamily="2" charset="77"/>
                <a:ea typeface="Josefin Sans SemiBold" pitchFamily="2" charset="77"/>
                <a:cs typeface="Source Sans Pro"/>
                <a:sym typeface="Source Sans Pro"/>
              </a:rPr>
              <a:t>RAPPORT ÉGALITÉ FEMMES-HOMMES</a:t>
            </a:r>
            <a:endParaRPr sz="800" b="1" dirty="0">
              <a:latin typeface="Josefin Sans SemiBold" pitchFamily="2" charset="77"/>
              <a:ea typeface="Josefin Sans SemiBold" pitchFamily="2" charset="77"/>
            </a:endParaRPr>
          </a:p>
        </p:txBody>
      </p:sp>
      <p:sp>
        <p:nvSpPr>
          <p:cNvPr id="6" name="Google Shape;119;p16">
            <a:extLst>
              <a:ext uri="{FF2B5EF4-FFF2-40B4-BE49-F238E27FC236}">
                <a16:creationId xmlns:a16="http://schemas.microsoft.com/office/drawing/2014/main" id="{77CEC10E-BA01-B5AE-EECC-AC483C51747C}"/>
              </a:ext>
            </a:extLst>
          </p:cNvPr>
          <p:cNvSpPr txBox="1"/>
          <p:nvPr/>
        </p:nvSpPr>
        <p:spPr>
          <a:xfrm>
            <a:off x="397843" y="479426"/>
            <a:ext cx="5013300" cy="2935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8E"/>
              </a:buClr>
              <a:buSzPts val="1700"/>
              <a:buFont typeface="Source Sans Pro"/>
              <a:buNone/>
            </a:pPr>
            <a:r>
              <a:rPr lang="fr" sz="1700" b="0" i="0" u="none" strike="noStrike" cap="none" dirty="0">
                <a:solidFill>
                  <a:srgbClr val="00338E"/>
                </a:solidFill>
                <a:latin typeface="Montserrat" pitchFamily="2" charset="77"/>
                <a:ea typeface="Source Sans Pro"/>
                <a:cs typeface="Source Sans Pro"/>
                <a:sym typeface="Source Sans Pro"/>
              </a:rPr>
              <a:t>L’EMBAUCHE</a:t>
            </a:r>
            <a:endParaRPr sz="1700" b="0" i="0" u="none" strike="noStrike" cap="none" dirty="0">
              <a:solidFill>
                <a:srgbClr val="00338E"/>
              </a:solidFill>
              <a:latin typeface="Montserrat" pitchFamily="2" charset="77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" name="Google Shape;121;p16">
            <a:extLst>
              <a:ext uri="{FF2B5EF4-FFF2-40B4-BE49-F238E27FC236}">
                <a16:creationId xmlns:a16="http://schemas.microsoft.com/office/drawing/2014/main" id="{1B7BD1C8-6ACD-3C83-FA9F-033464E552CF}"/>
              </a:ext>
            </a:extLst>
          </p:cNvPr>
          <p:cNvSpPr/>
          <p:nvPr/>
        </p:nvSpPr>
        <p:spPr>
          <a:xfrm>
            <a:off x="6524037" y="8534"/>
            <a:ext cx="2619963" cy="487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t" anchorCtr="0">
            <a:noAutofit/>
          </a:bodyPr>
          <a:lstStyle/>
          <a:p>
            <a:pPr marL="0" marR="0" lvl="0" indent="0" algn="just" rtl="0">
              <a:spcBef>
                <a:spcPts val="1400"/>
              </a:spcBef>
              <a:spcAft>
                <a:spcPts val="0"/>
              </a:spcAft>
              <a:buNone/>
            </a:pPr>
            <a:r>
              <a:rPr lang="fr-FR" sz="1200" b="1" dirty="0">
                <a:solidFill>
                  <a:srgbClr val="262626"/>
                </a:solidFill>
                <a:latin typeface="Josefin Sans" pitchFamily="2" charset="77"/>
                <a:ea typeface="Josefin Sans" pitchFamily="2" charset="77"/>
                <a:sym typeface="Source Sans Pro"/>
              </a:rPr>
              <a:t>VISUALISATION DES ANALYSES</a:t>
            </a:r>
            <a:endParaRPr lang="fr-FR" sz="1200" b="1" dirty="0">
              <a:latin typeface="Josefin Sans" pitchFamily="2" charset="77"/>
              <a:ea typeface="Josefin Sans" pitchFamily="2" charset="7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 u="none" strike="noStrike" cap="none" dirty="0">
              <a:solidFill>
                <a:srgbClr val="262626"/>
              </a:solidFill>
              <a:latin typeface="Josefin Sans" pitchFamily="2" charset="77"/>
              <a:ea typeface="Josefin Sans" pitchFamily="2" charset="77"/>
              <a:cs typeface="Source Sans Pro"/>
              <a:sym typeface="Source Sans Pro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1EB770B5-155C-1665-666D-6BFF286906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3423" y="854074"/>
            <a:ext cx="5080000" cy="3810000"/>
          </a:xfrm>
          <a:prstGeom prst="rect">
            <a:avLst/>
          </a:prstGeom>
        </p:spPr>
      </p:pic>
      <p:cxnSp>
        <p:nvCxnSpPr>
          <p:cNvPr id="7" name="Google Shape;139;p16">
            <a:extLst>
              <a:ext uri="{FF2B5EF4-FFF2-40B4-BE49-F238E27FC236}">
                <a16:creationId xmlns:a16="http://schemas.microsoft.com/office/drawing/2014/main" id="{A444A1FF-EB15-B3B5-ED7F-D3A9A480F5B0}"/>
              </a:ext>
            </a:extLst>
          </p:cNvPr>
          <p:cNvCxnSpPr>
            <a:cxnSpLocks/>
          </p:cNvCxnSpPr>
          <p:nvPr/>
        </p:nvCxnSpPr>
        <p:spPr>
          <a:xfrm>
            <a:off x="489535" y="2558851"/>
            <a:ext cx="795088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ZoneTexte 8">
            <a:extLst>
              <a:ext uri="{FF2B5EF4-FFF2-40B4-BE49-F238E27FC236}">
                <a16:creationId xmlns:a16="http://schemas.microsoft.com/office/drawing/2014/main" id="{EE2E2ACE-E94F-F1A6-1A2E-1A7E27A884AC}"/>
              </a:ext>
            </a:extLst>
          </p:cNvPr>
          <p:cNvSpPr txBox="1"/>
          <p:nvPr/>
        </p:nvSpPr>
        <p:spPr>
          <a:xfrm>
            <a:off x="397843" y="2183336"/>
            <a:ext cx="22268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>
                <a:latin typeface="Josefin Sans" pitchFamily="2" charset="77"/>
                <a:ea typeface="Josefin Sans" pitchFamily="2" charset="77"/>
              </a:rPr>
              <a:t>1/3 des salariés sont des hommes.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757AAB36-4360-833C-9D10-98EE9DC33488}"/>
              </a:ext>
            </a:extLst>
          </p:cNvPr>
          <p:cNvSpPr txBox="1"/>
          <p:nvPr/>
        </p:nvSpPr>
        <p:spPr>
          <a:xfrm>
            <a:off x="397843" y="1906337"/>
            <a:ext cx="4892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b="1" dirty="0">
                <a:solidFill>
                  <a:schemeClr val="accent5"/>
                </a:solidFill>
                <a:latin typeface="Josefin Sans" pitchFamily="2" charset="77"/>
                <a:ea typeface="Josefin Sans" pitchFamily="2" charset="77"/>
              </a:rPr>
              <a:t>CDD</a:t>
            </a:r>
          </a:p>
        </p:txBody>
      </p:sp>
      <p:cxnSp>
        <p:nvCxnSpPr>
          <p:cNvPr id="11" name="Google Shape;139;p16">
            <a:extLst>
              <a:ext uri="{FF2B5EF4-FFF2-40B4-BE49-F238E27FC236}">
                <a16:creationId xmlns:a16="http://schemas.microsoft.com/office/drawing/2014/main" id="{8175FF11-3119-6C5E-7541-56921BB8FA1D}"/>
              </a:ext>
            </a:extLst>
          </p:cNvPr>
          <p:cNvCxnSpPr>
            <a:cxnSpLocks/>
          </p:cNvCxnSpPr>
          <p:nvPr/>
        </p:nvCxnSpPr>
        <p:spPr>
          <a:xfrm>
            <a:off x="489535" y="3978724"/>
            <a:ext cx="795088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" name="ZoneTexte 11">
            <a:extLst>
              <a:ext uri="{FF2B5EF4-FFF2-40B4-BE49-F238E27FC236}">
                <a16:creationId xmlns:a16="http://schemas.microsoft.com/office/drawing/2014/main" id="{FF8F6882-4DF1-5883-D3EB-D43CF7821288}"/>
              </a:ext>
            </a:extLst>
          </p:cNvPr>
          <p:cNvSpPr txBox="1"/>
          <p:nvPr/>
        </p:nvSpPr>
        <p:spPr>
          <a:xfrm>
            <a:off x="397843" y="3455163"/>
            <a:ext cx="26675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latin typeface="Josefin Sans" pitchFamily="2" charset="77"/>
                <a:ea typeface="Josefin Sans" pitchFamily="2" charset="77"/>
              </a:rPr>
              <a:t>Répartition plutôt égalitaire entre les femmes et les hommes.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B78091A2-9BFA-3C7E-E8C8-F53AACDC5379}"/>
              </a:ext>
            </a:extLst>
          </p:cNvPr>
          <p:cNvSpPr txBox="1"/>
          <p:nvPr/>
        </p:nvSpPr>
        <p:spPr>
          <a:xfrm>
            <a:off x="397843" y="3178164"/>
            <a:ext cx="4315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b="1" dirty="0">
                <a:solidFill>
                  <a:schemeClr val="accent5"/>
                </a:solidFill>
                <a:latin typeface="Josefin Sans" pitchFamily="2" charset="77"/>
                <a:ea typeface="Josefin Sans" pitchFamily="2" charset="77"/>
              </a:rPr>
              <a:t>CDI</a:t>
            </a:r>
          </a:p>
        </p:txBody>
      </p:sp>
    </p:spTree>
    <p:extLst>
      <p:ext uri="{BB962C8B-B14F-4D97-AF65-F5344CB8AC3E}">
        <p14:creationId xmlns:p14="http://schemas.microsoft.com/office/powerpoint/2010/main" val="108778937"/>
      </p:ext>
    </p:extLst>
  </p:cSld>
  <p:clrMapOvr>
    <a:masterClrMapping/>
  </p:clrMapOvr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2041</TotalTime>
  <Words>816</Words>
  <Application>Microsoft Macintosh PowerPoint</Application>
  <PresentationFormat>Affichage à l'écran (16:9)</PresentationFormat>
  <Paragraphs>194</Paragraphs>
  <Slides>15</Slides>
  <Notes>7</Notes>
  <HiddenSlides>0</HiddenSlides>
  <MMClips>0</MMClips>
  <ScaleCrop>false</ScaleCrop>
  <HeadingPairs>
    <vt:vector size="6" baseType="variant">
      <vt:variant>
        <vt:lpstr>Polices utilisées</vt:lpstr>
      </vt:variant>
      <vt:variant>
        <vt:i4>10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15</vt:i4>
      </vt:variant>
    </vt:vector>
  </HeadingPairs>
  <TitlesOfParts>
    <vt:vector size="26" baseType="lpstr">
      <vt:lpstr>JOSEFIN SANS SEMIBOLD</vt:lpstr>
      <vt:lpstr>Calibri</vt:lpstr>
      <vt:lpstr>Source Sans Pro</vt:lpstr>
      <vt:lpstr>Montserrat ExtraLight</vt:lpstr>
      <vt:lpstr>Josefin Sans</vt:lpstr>
      <vt:lpstr>Lato</vt:lpstr>
      <vt:lpstr>Montserrat</vt:lpstr>
      <vt:lpstr>Arial</vt:lpstr>
      <vt:lpstr>Raleway</vt:lpstr>
      <vt:lpstr>Montserrat Light</vt:lpstr>
      <vt:lpstr>Streamline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subject/>
  <dc:creator>Inès KHALDI</dc:creator>
  <cp:keywords/>
  <dc:description/>
  <cp:lastModifiedBy>Inès KHALDI</cp:lastModifiedBy>
  <cp:revision>108</cp:revision>
  <dcterms:modified xsi:type="dcterms:W3CDTF">2024-02-21T12:23:16Z</dcterms:modified>
  <cp:category/>
</cp:coreProperties>
</file>